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72" r:id="rId2"/>
    <p:sldId id="274" r:id="rId3"/>
    <p:sldId id="256" r:id="rId4"/>
    <p:sldId id="257" r:id="rId5"/>
    <p:sldId id="259" r:id="rId6"/>
    <p:sldId id="261" r:id="rId7"/>
    <p:sldId id="270" r:id="rId8"/>
    <p:sldId id="268" r:id="rId9"/>
    <p:sldId id="282" r:id="rId10"/>
    <p:sldId id="283" r:id="rId11"/>
    <p:sldId id="280" r:id="rId12"/>
    <p:sldId id="262" r:id="rId13"/>
    <p:sldId id="296" r:id="rId14"/>
    <p:sldId id="297" r:id="rId15"/>
    <p:sldId id="292" r:id="rId16"/>
    <p:sldId id="298" r:id="rId17"/>
    <p:sldId id="291" r:id="rId18"/>
    <p:sldId id="293" r:id="rId19"/>
    <p:sldId id="263" r:id="rId20"/>
    <p:sldId id="264" r:id="rId21"/>
    <p:sldId id="265" r:id="rId22"/>
    <p:sldId id="279" r:id="rId23"/>
    <p:sldId id="285" r:id="rId24"/>
    <p:sldId id="299" r:id="rId25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2EAC31"/>
    <a:srgbClr val="FFFFFF"/>
    <a:srgbClr val="CC0000"/>
    <a:srgbClr val="0000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90" autoAdjust="0"/>
    <p:restoredTop sz="94728" autoAdjust="0"/>
  </p:normalViewPr>
  <p:slideViewPr>
    <p:cSldViewPr>
      <p:cViewPr>
        <p:scale>
          <a:sx n="72" d="100"/>
          <a:sy n="72" d="100"/>
        </p:scale>
        <p:origin x="-33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480"/>
    </p:cViewPr>
  </p:sorterViewPr>
  <p:notesViewPr>
    <p:cSldViewPr>
      <p:cViewPr varScale="1">
        <p:scale>
          <a:sx n="85" d="100"/>
          <a:sy n="85" d="100"/>
        </p:scale>
        <p:origin x="-319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15"/>
      <c:hPercent val="65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3175">
          <a:solidFill>
            <a:schemeClr val="tx1"/>
          </a:solidFill>
          <a:prstDash val="solid"/>
        </a:ln>
      </c:spPr>
    </c:sideWall>
    <c:backWall>
      <c:thickness val="0"/>
      <c:spPr>
        <a:noFill/>
        <a:ln w="3175">
          <a:solidFill>
            <a:schemeClr val="tx1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8.7301587301587297E-2"/>
          <c:y val="2.1531100478468901E-2"/>
          <c:w val="0.89682539682539686"/>
          <c:h val="0.87559808612440193"/>
        </c:manualLayout>
      </c:layout>
      <c:bar3D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16733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6733">
                <a:solidFill>
                  <a:schemeClr val="tx1"/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solidFill>
                <a:schemeClr val="hlink"/>
              </a:solidFill>
              <a:ln w="16733">
                <a:solidFill>
                  <a:schemeClr val="tx1"/>
                </a:solidFill>
                <a:prstDash val="solid"/>
              </a:ln>
            </c:spPr>
          </c:dPt>
          <c:dPt>
            <c:idx val="3"/>
            <c:invertIfNegative val="0"/>
            <c:bubble3D val="0"/>
            <c:spPr>
              <a:solidFill>
                <a:schemeClr val="folHlink"/>
              </a:solidFill>
              <a:ln w="16733">
                <a:solidFill>
                  <a:schemeClr val="tx1"/>
                </a:solidFill>
                <a:prstDash val="solid"/>
              </a:ln>
            </c:spPr>
          </c:dPt>
          <c:dPt>
            <c:idx val="4"/>
            <c:invertIfNegative val="0"/>
            <c:bubble3D val="0"/>
            <c:spPr>
              <a:solidFill>
                <a:schemeClr val="bg2"/>
              </a:solidFill>
              <a:ln w="16733">
                <a:solidFill>
                  <a:schemeClr val="tx1"/>
                </a:solidFill>
                <a:prstDash val="solid"/>
              </a:ln>
            </c:spPr>
          </c:dPt>
          <c:dPt>
            <c:idx val="5"/>
            <c:invertIfNegative val="0"/>
            <c:bubble3D val="0"/>
            <c:spPr>
              <a:solidFill>
                <a:schemeClr val="tx2"/>
              </a:solidFill>
              <a:ln w="16733">
                <a:solidFill>
                  <a:schemeClr val="tx1"/>
                </a:solidFill>
                <a:prstDash val="solid"/>
              </a:ln>
            </c:spPr>
          </c:dPt>
          <c:dPt>
            <c:idx val="6"/>
            <c:invertIfNegative val="0"/>
            <c:bubble3D val="0"/>
            <c:spPr>
              <a:solidFill>
                <a:srgbClr val="0066CC"/>
              </a:solidFill>
              <a:ln w="16733">
                <a:solidFill>
                  <a:schemeClr val="tx1"/>
                </a:solidFill>
                <a:prstDash val="solid"/>
              </a:ln>
            </c:spPr>
          </c:dPt>
          <c:dPt>
            <c:idx val="7"/>
            <c:invertIfNegative val="0"/>
            <c:bubble3D val="0"/>
            <c:spPr>
              <a:solidFill>
                <a:srgbClr val="CCCCFF"/>
              </a:solidFill>
              <a:ln w="16733">
                <a:solidFill>
                  <a:schemeClr val="tx1"/>
                </a:solidFill>
                <a:prstDash val="solid"/>
              </a:ln>
            </c:spPr>
          </c:dPt>
          <c:dPt>
            <c:idx val="8"/>
            <c:invertIfNegative val="0"/>
            <c:bubble3D val="0"/>
            <c:spPr>
              <a:solidFill>
                <a:srgbClr val="FF0000"/>
              </a:solidFill>
              <a:ln w="16733">
                <a:solidFill>
                  <a:schemeClr val="tx1"/>
                </a:solidFill>
                <a:prstDash val="solid"/>
              </a:ln>
            </c:spPr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 w="16733">
                <a:solidFill>
                  <a:schemeClr val="tx1"/>
                </a:solidFill>
                <a:prstDash val="solid"/>
              </a:ln>
            </c:spPr>
          </c:dPt>
          <c:dPt>
            <c:idx val="10"/>
            <c:invertIfNegative val="0"/>
            <c:bubble3D val="0"/>
            <c:spPr>
              <a:solidFill>
                <a:srgbClr val="00FF00"/>
              </a:solidFill>
              <a:ln w="16733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2.7235413854404388E-2"/>
                  <c:y val="-2.65571298086210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0533524897151869E-2"/>
                  <c:y val="-2.2257730151374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1291953400216836E-2"/>
                  <c:y val="-2.55742204835937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0462965618008597E-2"/>
                  <c:y val="-2.64975312179909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102830099624349E-4"/>
                  <c:y val="5.28403086642828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8931932488773446E-3"/>
                  <c:y val="-1.20124867883474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5833177444225143E-2"/>
                  <c:y val="-2.30037947189477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9836653703064925E-2"/>
                  <c:y val="-1.33702799439983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3.3363939485714304E-2"/>
                  <c:y val="-3.24094549846755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33467">
                <a:noFill/>
              </a:ln>
            </c:spPr>
            <c:txPr>
              <a:bodyPr/>
              <a:lstStyle/>
              <a:p>
                <a:pPr>
                  <a:defRPr sz="1319" b="1" i="0" u="none" strike="noStrike" baseline="0">
                    <a:solidFill>
                      <a:srgbClr val="FFFFFF"/>
                    </a:solidFill>
                    <a:latin typeface="Comic Sans MS"/>
                    <a:ea typeface="Comic Sans MS"/>
                    <a:cs typeface="Comic Sans M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12716</c:v>
                </c:pt>
                <c:pt idx="1">
                  <c:v>18292</c:v>
                </c:pt>
                <c:pt idx="2">
                  <c:v>15419</c:v>
                </c:pt>
                <c:pt idx="3">
                  <c:v>15730</c:v>
                </c:pt>
                <c:pt idx="4">
                  <c:v>19799</c:v>
                </c:pt>
                <c:pt idx="5">
                  <c:v>19435</c:v>
                </c:pt>
                <c:pt idx="6">
                  <c:v>18007</c:v>
                </c:pt>
                <c:pt idx="7">
                  <c:v>19128</c:v>
                </c:pt>
                <c:pt idx="8">
                  <c:v>18185</c:v>
                </c:pt>
                <c:pt idx="9">
                  <c:v>25654</c:v>
                </c:pt>
                <c:pt idx="10">
                  <c:v>23731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416448"/>
        <c:axId val="61518592"/>
        <c:axId val="0"/>
      </c:bar3DChart>
      <c:catAx>
        <c:axId val="29416448"/>
        <c:scaling>
          <c:orientation val="minMax"/>
        </c:scaling>
        <c:delete val="0"/>
        <c:axPos val="b"/>
        <c:majorGridlines>
          <c:spPr>
            <a:ln w="4183">
              <a:solidFill>
                <a:schemeClr val="tx1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low"/>
        <c:spPr>
          <a:ln w="418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49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615185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61518592"/>
        <c:scaling>
          <c:orientation val="minMax"/>
        </c:scaling>
        <c:delete val="0"/>
        <c:axPos val="l"/>
        <c:majorGridlines>
          <c:spPr>
            <a:ln w="4183">
              <a:solidFill>
                <a:schemeClr val="tx1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418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317" b="1" i="1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29416448"/>
        <c:crosses val="autoZero"/>
        <c:crossBetween val="between"/>
      </c:valAx>
      <c:spPr>
        <a:noFill/>
        <a:ln w="2539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17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51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3175">
          <a:solidFill>
            <a:schemeClr val="tx1"/>
          </a:solidFill>
          <a:prstDash val="solid"/>
        </a:ln>
      </c:spPr>
    </c:sideWall>
    <c:backWall>
      <c:thickness val="0"/>
      <c:spPr>
        <a:noFill/>
        <a:ln w="3175">
          <a:solidFill>
            <a:schemeClr val="tx1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6.4625850340136057E-2"/>
          <c:y val="1.9565217391304349E-2"/>
          <c:w val="0.92403628117913827"/>
          <c:h val="0.88260869565217392"/>
        </c:manualLayout>
      </c:layout>
      <c:bar3D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13668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3668">
                <a:solidFill>
                  <a:schemeClr val="tx1"/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solidFill>
                <a:schemeClr val="hlink"/>
              </a:solidFill>
              <a:ln w="13668">
                <a:solidFill>
                  <a:schemeClr val="tx1"/>
                </a:solidFill>
                <a:prstDash val="solid"/>
              </a:ln>
            </c:spPr>
          </c:dPt>
          <c:dPt>
            <c:idx val="3"/>
            <c:invertIfNegative val="0"/>
            <c:bubble3D val="0"/>
            <c:spPr>
              <a:solidFill>
                <a:schemeClr val="folHlink"/>
              </a:solidFill>
              <a:ln w="13668">
                <a:solidFill>
                  <a:schemeClr val="tx1"/>
                </a:solidFill>
                <a:prstDash val="solid"/>
              </a:ln>
            </c:spPr>
          </c:dPt>
          <c:dPt>
            <c:idx val="4"/>
            <c:invertIfNegative val="0"/>
            <c:bubble3D val="0"/>
            <c:spPr>
              <a:solidFill>
                <a:schemeClr val="bg2"/>
              </a:solidFill>
              <a:ln w="13668">
                <a:solidFill>
                  <a:schemeClr val="tx1"/>
                </a:solidFill>
                <a:prstDash val="solid"/>
              </a:ln>
            </c:spPr>
          </c:dPt>
          <c:dPt>
            <c:idx val="5"/>
            <c:invertIfNegative val="0"/>
            <c:bubble3D val="0"/>
            <c:spPr>
              <a:solidFill>
                <a:schemeClr val="tx2"/>
              </a:solidFill>
              <a:ln w="13668">
                <a:solidFill>
                  <a:schemeClr val="tx1"/>
                </a:solidFill>
                <a:prstDash val="solid"/>
              </a:ln>
            </c:spPr>
          </c:dPt>
          <c:dPt>
            <c:idx val="6"/>
            <c:invertIfNegative val="0"/>
            <c:bubble3D val="0"/>
            <c:spPr>
              <a:solidFill>
                <a:srgbClr val="0066CC"/>
              </a:solidFill>
              <a:ln w="13668">
                <a:solidFill>
                  <a:schemeClr val="tx1"/>
                </a:solidFill>
                <a:prstDash val="solid"/>
              </a:ln>
            </c:spPr>
          </c:dPt>
          <c:dPt>
            <c:idx val="7"/>
            <c:invertIfNegative val="0"/>
            <c:bubble3D val="0"/>
            <c:spPr>
              <a:solidFill>
                <a:srgbClr val="CCCCFF"/>
              </a:solidFill>
              <a:ln w="13668">
                <a:solidFill>
                  <a:schemeClr val="tx1"/>
                </a:solidFill>
                <a:prstDash val="solid"/>
              </a:ln>
            </c:spPr>
          </c:dPt>
          <c:dPt>
            <c:idx val="8"/>
            <c:invertIfNegative val="0"/>
            <c:bubble3D val="0"/>
            <c:spPr>
              <a:solidFill>
                <a:srgbClr val="FF0000"/>
              </a:solidFill>
              <a:ln w="13668">
                <a:solidFill>
                  <a:schemeClr val="tx1"/>
                </a:solidFill>
                <a:prstDash val="solid"/>
              </a:ln>
            </c:spPr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 w="13668">
                <a:solidFill>
                  <a:schemeClr val="tx1"/>
                </a:solidFill>
                <a:prstDash val="solid"/>
              </a:ln>
            </c:spPr>
          </c:dPt>
          <c:dPt>
            <c:idx val="10"/>
            <c:invertIfNegative val="0"/>
            <c:bubble3D val="0"/>
            <c:spPr>
              <a:solidFill>
                <a:srgbClr val="00FF00"/>
              </a:solidFill>
              <a:ln w="13668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2.4548005185146386E-2"/>
                  <c:y val="-1.33018001348925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1079349431240841E-2"/>
                  <c:y val="-8.33985386402139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811630237632816E-2"/>
                  <c:y val="-2.65995312607106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190217018418443E-2"/>
                  <c:y val="-2.6889192916420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7331041635445625E-2"/>
                  <c:y val="-1.49472846432001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5.5372638010937935E-3"/>
                  <c:y val="-1.06926664086164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7.4843586465816753E-3"/>
                  <c:y val="-2.4890555696338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5514400487258012E-3"/>
                  <c:y val="-1.61949035224259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3.5520264019967655E-3"/>
                  <c:y val="-3.95353382964577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7337">
                <a:noFill/>
              </a:ln>
            </c:spPr>
            <c:txPr>
              <a:bodyPr/>
              <a:lstStyle/>
              <a:p>
                <a:pPr>
                  <a:defRPr sz="1291" b="1" i="0" u="none" strike="noStrike" baseline="0">
                    <a:solidFill>
                      <a:srgbClr val="FFFFFF"/>
                    </a:solidFill>
                    <a:latin typeface="Tempus Sans ITC"/>
                    <a:ea typeface="Tempus Sans ITC"/>
                    <a:cs typeface="Tempus Sans ITC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2223</c:v>
                </c:pt>
                <c:pt idx="1">
                  <c:v>2356</c:v>
                </c:pt>
                <c:pt idx="2">
                  <c:v>4058</c:v>
                </c:pt>
                <c:pt idx="3">
                  <c:v>4105</c:v>
                </c:pt>
                <c:pt idx="4">
                  <c:v>3916</c:v>
                </c:pt>
                <c:pt idx="5">
                  <c:v>4494</c:v>
                </c:pt>
                <c:pt idx="6">
                  <c:v>4959</c:v>
                </c:pt>
                <c:pt idx="7">
                  <c:v>4959</c:v>
                </c:pt>
                <c:pt idx="8">
                  <c:v>5444</c:v>
                </c:pt>
                <c:pt idx="9">
                  <c:v>8903</c:v>
                </c:pt>
                <c:pt idx="10">
                  <c:v>10589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9518080"/>
        <c:axId val="29533696"/>
        <c:axId val="0"/>
      </c:bar3DChart>
      <c:catAx>
        <c:axId val="29518080"/>
        <c:scaling>
          <c:orientation val="minMax"/>
        </c:scaling>
        <c:delete val="0"/>
        <c:axPos val="b"/>
        <c:majorGridlines>
          <c:spPr>
            <a:ln w="3417">
              <a:solidFill>
                <a:schemeClr val="tx1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low"/>
        <c:spPr>
          <a:ln w="341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91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2953369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9533696"/>
        <c:scaling>
          <c:orientation val="minMax"/>
        </c:scaling>
        <c:delete val="0"/>
        <c:axPos val="l"/>
        <c:majorGridlines>
          <c:spPr>
            <a:ln w="3417">
              <a:solidFill>
                <a:schemeClr val="tx1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41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91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29518080"/>
        <c:crosses val="autoZero"/>
        <c:crossBetween val="between"/>
      </c:valAx>
      <c:spPr>
        <a:noFill/>
        <a:ln w="2733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84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pt-BR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2F4B85B2-3D0B-409A-B32C-E562870C483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97943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5F9D52CD-1D8B-410B-93DB-649EFC1FB6D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79831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5221D0-EE36-43D1-9ED4-48EE4D2FAEF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309720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B9784B-57CF-4F0D-8AC2-01DA734009A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733948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CE73-D006-4B66-9BEB-F6ECE8FFBB7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261141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3B780E-685D-4EF9-A49E-517B53D4B08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868037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1C3BC1-15E9-4524-A596-D62FDF5E2CC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106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912BC9-5C67-40DD-8123-DD887ACFDA6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100535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E95CA-9678-4629-A395-0E7BF5A4414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007878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B1835-9D34-49B7-8AAD-DA29FB9BA9C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07187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ABCE95-F262-466F-BCB2-9408A034F8C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559416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FFB66-D4CE-4DA8-B9EF-0FD0144F52D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512438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5B59FC-7329-48FA-A76E-846E6C622D1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463219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fund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-61913" y="6624638"/>
            <a:ext cx="504826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 i="0">
                <a:solidFill>
                  <a:schemeClr val="bg1"/>
                </a:solidFill>
                <a:latin typeface="Comic Sans MS" pitchFamily="66" charset="0"/>
              </a:defRPr>
            </a:lvl1pPr>
          </a:lstStyle>
          <a:p>
            <a:pPr>
              <a:defRPr/>
            </a:pPr>
            <a:fld id="{2096F8D9-731C-4FFB-B9ED-CCE6078B591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ço Reservado para Número de Slide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E12AAB9-A925-4759-A64E-BD0F7B0DDD5D}" type="slidenum">
              <a:rPr lang="pt-BR" i="0" smtClean="0">
                <a:solidFill>
                  <a:schemeClr val="bg1"/>
                </a:solidFill>
                <a:latin typeface="Comic Sans MS" pitchFamily="66" charset="0"/>
              </a:rPr>
              <a:pPr eaLnBrk="1" hangingPunct="1"/>
              <a:t>1</a:t>
            </a:fld>
            <a:endParaRPr lang="pt-BR" i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1517650"/>
            <a:ext cx="5113337" cy="277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-1588" y="4292600"/>
            <a:ext cx="9182101" cy="2117725"/>
            <a:chOff x="-24" y="2404"/>
            <a:chExt cx="5784" cy="1334"/>
          </a:xfrm>
        </p:grpSpPr>
        <p:sp>
          <p:nvSpPr>
            <p:cNvPr id="2056" name="Text Box 8"/>
            <p:cNvSpPr txBox="1">
              <a:spLocks noChangeArrowheads="1"/>
            </p:cNvSpPr>
            <p:nvPr/>
          </p:nvSpPr>
          <p:spPr bwMode="auto">
            <a:xfrm>
              <a:off x="0" y="2432"/>
              <a:ext cx="5760" cy="1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pt-BR" sz="6500" b="1">
                  <a:solidFill>
                    <a:srgbClr val="0000CC"/>
                  </a:solidFill>
                </a:rPr>
                <a:t>Conselho Regional de Administração de Goiás</a:t>
              </a:r>
            </a:p>
          </p:txBody>
        </p:sp>
        <p:sp>
          <p:nvSpPr>
            <p:cNvPr id="2057" name="Text Box 7"/>
            <p:cNvSpPr txBox="1">
              <a:spLocks noChangeArrowheads="1"/>
            </p:cNvSpPr>
            <p:nvPr/>
          </p:nvSpPr>
          <p:spPr bwMode="auto">
            <a:xfrm>
              <a:off x="-24" y="2404"/>
              <a:ext cx="5760" cy="1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pt-BR" sz="6500" b="1">
                  <a:solidFill>
                    <a:schemeClr val="bg1"/>
                  </a:solidFill>
                </a:rPr>
                <a:t>Conselho Regional de Administração de Goiás</a:t>
              </a:r>
            </a:p>
          </p:txBody>
        </p:sp>
      </p:grpSp>
      <p:grpSp>
        <p:nvGrpSpPr>
          <p:cNvPr id="7" name="Group 12"/>
          <p:cNvGrpSpPr>
            <a:grpSpLocks/>
          </p:cNvGrpSpPr>
          <p:nvPr/>
        </p:nvGrpSpPr>
        <p:grpSpPr bwMode="auto">
          <a:xfrm>
            <a:off x="-46038" y="392113"/>
            <a:ext cx="9178926" cy="1092200"/>
            <a:chOff x="424" y="1389"/>
            <a:chExt cx="5782" cy="688"/>
          </a:xfrm>
        </p:grpSpPr>
        <p:sp>
          <p:nvSpPr>
            <p:cNvPr id="2054" name="Text Box 8"/>
            <p:cNvSpPr txBox="1">
              <a:spLocks noChangeArrowheads="1"/>
            </p:cNvSpPr>
            <p:nvPr/>
          </p:nvSpPr>
          <p:spPr bwMode="auto">
            <a:xfrm>
              <a:off x="446" y="1389"/>
              <a:ext cx="5760" cy="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pt-BR" sz="6500" b="1">
                  <a:solidFill>
                    <a:srgbClr val="0000CC"/>
                  </a:solidFill>
                </a:rPr>
                <a:t>CRA-GO</a:t>
              </a:r>
            </a:p>
          </p:txBody>
        </p:sp>
        <p:sp>
          <p:nvSpPr>
            <p:cNvPr id="2055" name="Text Box 7"/>
            <p:cNvSpPr txBox="1">
              <a:spLocks noChangeArrowheads="1"/>
            </p:cNvSpPr>
            <p:nvPr/>
          </p:nvSpPr>
          <p:spPr bwMode="auto">
            <a:xfrm>
              <a:off x="424" y="1389"/>
              <a:ext cx="5760" cy="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pt-BR" sz="6500" b="1">
                  <a:solidFill>
                    <a:schemeClr val="bg1"/>
                  </a:solidFill>
                </a:rPr>
                <a:t>CRA-GO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ço Reservado para Número de Slide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851F547-229A-4115-A487-EA9B67BFCE92}" type="slidenum">
              <a:rPr lang="pt-BR" i="0" smtClean="0">
                <a:solidFill>
                  <a:schemeClr val="bg1"/>
                </a:solidFill>
                <a:latin typeface="Comic Sans MS" pitchFamily="66" charset="0"/>
              </a:rPr>
              <a:pPr eaLnBrk="1" hangingPunct="1"/>
              <a:t>2</a:t>
            </a:fld>
            <a:endParaRPr lang="pt-BR" i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1470025" y="4230688"/>
            <a:ext cx="62865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pt-BR" sz="4500" b="1">
                <a:solidFill>
                  <a:schemeClr val="bg1"/>
                </a:solidFill>
              </a:rPr>
              <a:t>O CRA e o Administrador</a:t>
            </a:r>
          </a:p>
        </p:txBody>
      </p:sp>
      <p:pic>
        <p:nvPicPr>
          <p:cNvPr id="3076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908050"/>
            <a:ext cx="5113337" cy="277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Número de Slide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A16BF07-0102-4D0E-A958-397146B8992D}" type="slidenum">
              <a:rPr lang="pt-BR" i="0" smtClean="0">
                <a:solidFill>
                  <a:schemeClr val="bg1"/>
                </a:solidFill>
                <a:latin typeface="Comic Sans MS" pitchFamily="66" charset="0"/>
              </a:rPr>
              <a:pPr eaLnBrk="1" hangingPunct="1"/>
              <a:t>3</a:t>
            </a:fld>
            <a:endParaRPr lang="pt-BR" i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115888" y="4763"/>
            <a:ext cx="1911350" cy="630237"/>
            <a:chOff x="73" y="3"/>
            <a:chExt cx="1204" cy="397"/>
          </a:xfrm>
        </p:grpSpPr>
        <p:sp>
          <p:nvSpPr>
            <p:cNvPr id="4107" name="Rectangle 5"/>
            <p:cNvSpPr>
              <a:spLocks noChangeArrowheads="1"/>
            </p:cNvSpPr>
            <p:nvPr/>
          </p:nvSpPr>
          <p:spPr bwMode="auto">
            <a:xfrm>
              <a:off x="92" y="3"/>
              <a:ext cx="1185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pt-BR" sz="3500" b="1"/>
                <a:t>CRA-GO</a:t>
              </a:r>
            </a:p>
          </p:txBody>
        </p:sp>
        <p:sp>
          <p:nvSpPr>
            <p:cNvPr id="4108" name="Rectangle 4"/>
            <p:cNvSpPr>
              <a:spLocks noChangeArrowheads="1"/>
            </p:cNvSpPr>
            <p:nvPr/>
          </p:nvSpPr>
          <p:spPr bwMode="auto">
            <a:xfrm>
              <a:off x="73" y="3"/>
              <a:ext cx="1185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pt-BR" sz="3500" b="1">
                  <a:solidFill>
                    <a:srgbClr val="FFFF00"/>
                  </a:solidFill>
                </a:rPr>
                <a:t>CRA-GO</a:t>
              </a:r>
            </a:p>
          </p:txBody>
        </p:sp>
      </p:grp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1141413"/>
            <a:ext cx="9144000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pt-BR" sz="2300" b="1" i="0">
                <a:solidFill>
                  <a:schemeClr val="bg1"/>
                </a:solidFill>
                <a:latin typeface="Comic Sans MS" pitchFamily="66" charset="0"/>
              </a:rPr>
              <a:t>Entidade de Fiscalização Profissional, prestadora de serviço público, criado por lei federal para fiscalizar o exercício da profissão de Administrador, em defesa da sociedade:</a:t>
            </a: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34925" y="2914650"/>
            <a:ext cx="9109075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pt-BR" sz="2300" b="1" i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pt-BR" sz="2300" b="1" i="0">
                <a:solidFill>
                  <a:schemeClr val="bg1"/>
                </a:solidFill>
                <a:latin typeface="Comic Sans MS" pitchFamily="66" charset="0"/>
              </a:rPr>
              <a:t>Habilitar os profissionais para o exercício da profissão;</a:t>
            </a: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34925" y="3498850"/>
            <a:ext cx="910907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pt-BR" sz="2300" b="1" i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pt-BR" sz="2300" b="1" i="0">
                <a:solidFill>
                  <a:schemeClr val="bg1"/>
                </a:solidFill>
                <a:latin typeface="Comic Sans MS" pitchFamily="66" charset="0"/>
              </a:rPr>
              <a:t>Habilitar empresas para a exploração das atividades profissionais; </a:t>
            </a: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34925" y="4425950"/>
            <a:ext cx="910907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pt-BR" sz="2300" b="1" i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pt-BR" sz="2300" b="1" i="0">
                <a:solidFill>
                  <a:schemeClr val="bg1"/>
                </a:solidFill>
                <a:latin typeface="Comic Sans MS" pitchFamily="66" charset="0"/>
              </a:rPr>
              <a:t>Fiscalizar o exercício da profissão; </a:t>
            </a: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34925" y="5002213"/>
            <a:ext cx="9109075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pt-BR" sz="2300" b="1" i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pt-BR" sz="2300" b="1" i="0">
                <a:solidFill>
                  <a:schemeClr val="bg1"/>
                </a:solidFill>
                <a:latin typeface="Comic Sans MS" pitchFamily="66" charset="0"/>
              </a:rPr>
              <a:t>Cobrar anuidades; </a:t>
            </a: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34925" y="5578475"/>
            <a:ext cx="910907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pt-BR" sz="2300" b="1" i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pt-BR" sz="2300" b="1" i="0">
                <a:solidFill>
                  <a:schemeClr val="bg1"/>
                </a:solidFill>
                <a:latin typeface="Comic Sans MS" pitchFamily="66" charset="0"/>
              </a:rPr>
              <a:t>Aplicar o Código de Ética Profissional; </a:t>
            </a:r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34925" y="6154738"/>
            <a:ext cx="9109075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pt-BR" sz="2300" b="1" i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pt-BR" sz="2300" b="1" i="0">
                <a:solidFill>
                  <a:schemeClr val="bg1"/>
                </a:solidFill>
                <a:latin typeface="Comic Sans MS" pitchFamily="66" charset="0"/>
              </a:rPr>
              <a:t>Suspender e cassar registros.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/>
      <p:bldP spid="2056" grpId="0"/>
      <p:bldP spid="2057" grpId="0"/>
      <p:bldP spid="2058" grpId="0"/>
      <p:bldP spid="2059" grpId="0"/>
      <p:bldP spid="2062" grpId="0"/>
      <p:bldP spid="206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ço Reservado para Número de Slide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15F9145-3179-44CB-8548-B7E3D4074D7D}" type="slidenum">
              <a:rPr lang="pt-BR" i="0" smtClean="0">
                <a:solidFill>
                  <a:schemeClr val="bg1"/>
                </a:solidFill>
                <a:latin typeface="Comic Sans MS" pitchFamily="66" charset="0"/>
              </a:rPr>
              <a:pPr eaLnBrk="1" hangingPunct="1"/>
              <a:t>4</a:t>
            </a:fld>
            <a:endParaRPr lang="pt-BR" i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3049588" y="1392238"/>
            <a:ext cx="3035300" cy="884237"/>
            <a:chOff x="1784" y="164"/>
            <a:chExt cx="1912" cy="557"/>
          </a:xfrm>
        </p:grpSpPr>
        <p:sp>
          <p:nvSpPr>
            <p:cNvPr id="5131" name="Rectangle 3"/>
            <p:cNvSpPr>
              <a:spLocks noChangeArrowheads="1"/>
            </p:cNvSpPr>
            <p:nvPr/>
          </p:nvSpPr>
          <p:spPr bwMode="auto">
            <a:xfrm>
              <a:off x="1802" y="183"/>
              <a:ext cx="1894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pt-BR" sz="5000" b="1"/>
                <a:t>Legislação</a:t>
              </a:r>
            </a:p>
          </p:txBody>
        </p:sp>
        <p:sp>
          <p:nvSpPr>
            <p:cNvPr id="5132" name="Rectangle 4"/>
            <p:cNvSpPr>
              <a:spLocks noChangeArrowheads="1"/>
            </p:cNvSpPr>
            <p:nvPr/>
          </p:nvSpPr>
          <p:spPr bwMode="auto">
            <a:xfrm>
              <a:off x="1784" y="164"/>
              <a:ext cx="1894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pt-BR" sz="5000" b="1">
                  <a:solidFill>
                    <a:srgbClr val="FFFF00"/>
                  </a:solidFill>
                </a:rPr>
                <a:t>Legislação</a:t>
              </a:r>
            </a:p>
          </p:txBody>
        </p:sp>
      </p:grp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539750" y="2884488"/>
            <a:ext cx="75628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>
                <a:srgbClr val="CC0000"/>
              </a:buClr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Lei N.º 4.769, de 09 de Setembro de 1965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900113" y="3467100"/>
            <a:ext cx="7993062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buClr>
                <a:srgbClr val="FFFF00"/>
              </a:buClr>
              <a:buFontTx/>
              <a:buChar char="•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Dispõe sobre o exercício da profissão de Administrador e dá outras providências</a:t>
            </a:r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468313" y="4527550"/>
            <a:ext cx="84899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CC0000"/>
              </a:buClr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Decreto Nº 61.934 , de 22 de Dezembro de 1967</a:t>
            </a: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900113" y="5184775"/>
            <a:ext cx="799306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Aprova o REGULAMENTO DA LEI nº 4769/65.</a:t>
            </a:r>
          </a:p>
        </p:txBody>
      </p:sp>
      <p:grpSp>
        <p:nvGrpSpPr>
          <p:cNvPr id="10" name="Group 17"/>
          <p:cNvGrpSpPr>
            <a:grpSpLocks/>
          </p:cNvGrpSpPr>
          <p:nvPr/>
        </p:nvGrpSpPr>
        <p:grpSpPr bwMode="auto">
          <a:xfrm>
            <a:off x="115888" y="4763"/>
            <a:ext cx="1911350" cy="630237"/>
            <a:chOff x="73" y="3"/>
            <a:chExt cx="1204" cy="397"/>
          </a:xfrm>
        </p:grpSpPr>
        <p:sp>
          <p:nvSpPr>
            <p:cNvPr id="5129" name="Rectangle 5"/>
            <p:cNvSpPr>
              <a:spLocks noChangeArrowheads="1"/>
            </p:cNvSpPr>
            <p:nvPr/>
          </p:nvSpPr>
          <p:spPr bwMode="auto">
            <a:xfrm>
              <a:off x="92" y="3"/>
              <a:ext cx="1185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pt-BR" sz="3500" b="1"/>
                <a:t>CRA-GO</a:t>
              </a:r>
            </a:p>
          </p:txBody>
        </p:sp>
        <p:sp>
          <p:nvSpPr>
            <p:cNvPr id="5130" name="Rectangle 4"/>
            <p:cNvSpPr>
              <a:spLocks noChangeArrowheads="1"/>
            </p:cNvSpPr>
            <p:nvPr/>
          </p:nvSpPr>
          <p:spPr bwMode="auto">
            <a:xfrm>
              <a:off x="73" y="3"/>
              <a:ext cx="1185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pt-BR" sz="3500" b="1">
                  <a:solidFill>
                    <a:srgbClr val="FFFF00"/>
                  </a:solidFill>
                </a:rPr>
                <a:t>CRA-GO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  <p:bldP spid="3078" grpId="0"/>
      <p:bldP spid="3083" grpId="0"/>
      <p:bldP spid="308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ço Reservado para Número de Slide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0AA8C7C-4EF9-4B7E-86B9-1A1AF175B475}" type="slidenum">
              <a:rPr lang="pt-BR" i="0" smtClean="0">
                <a:solidFill>
                  <a:schemeClr val="bg1"/>
                </a:solidFill>
                <a:latin typeface="Comic Sans MS" pitchFamily="66" charset="0"/>
              </a:rPr>
              <a:pPr eaLnBrk="1" hangingPunct="1"/>
              <a:t>5</a:t>
            </a:fld>
            <a:endParaRPr lang="pt-BR" i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3351213" y="404813"/>
            <a:ext cx="2084387" cy="884237"/>
            <a:chOff x="1848" y="0"/>
            <a:chExt cx="1313" cy="557"/>
          </a:xfrm>
        </p:grpSpPr>
        <p:sp>
          <p:nvSpPr>
            <p:cNvPr id="6157" name="Rectangle 5"/>
            <p:cNvSpPr>
              <a:spLocks noChangeArrowheads="1"/>
            </p:cNvSpPr>
            <p:nvPr/>
          </p:nvSpPr>
          <p:spPr bwMode="auto">
            <a:xfrm>
              <a:off x="1866" y="19"/>
              <a:ext cx="1295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pt-BR" sz="5000" b="1"/>
                <a:t>Missão</a:t>
              </a:r>
            </a:p>
          </p:txBody>
        </p:sp>
        <p:sp>
          <p:nvSpPr>
            <p:cNvPr id="6158" name="Rectangle 6"/>
            <p:cNvSpPr>
              <a:spLocks noChangeArrowheads="1"/>
            </p:cNvSpPr>
            <p:nvPr/>
          </p:nvSpPr>
          <p:spPr bwMode="auto">
            <a:xfrm>
              <a:off x="1848" y="0"/>
              <a:ext cx="1295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pt-BR" sz="5000" b="1">
                  <a:solidFill>
                    <a:srgbClr val="FFFF00"/>
                  </a:solidFill>
                </a:rPr>
                <a:t>Missão</a:t>
              </a:r>
            </a:p>
          </p:txBody>
        </p:sp>
      </p:grp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611188" y="1836738"/>
            <a:ext cx="77041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t-BR" sz="2000" b="1" i="0">
                <a:solidFill>
                  <a:schemeClr val="bg1"/>
                </a:solidFill>
                <a:latin typeface="Comic Sans MS" pitchFamily="66" charset="0"/>
              </a:rPr>
              <a:t>“Promover a difusão da ciência da Administração e a valorização da profissão do Administrador visando a defesa da sociedade.”</a:t>
            </a:r>
          </a:p>
        </p:txBody>
      </p:sp>
      <p:grpSp>
        <p:nvGrpSpPr>
          <p:cNvPr id="10" name="Group 17"/>
          <p:cNvGrpSpPr>
            <a:grpSpLocks/>
          </p:cNvGrpSpPr>
          <p:nvPr/>
        </p:nvGrpSpPr>
        <p:grpSpPr bwMode="auto">
          <a:xfrm>
            <a:off x="115888" y="4763"/>
            <a:ext cx="1911350" cy="630237"/>
            <a:chOff x="73" y="3"/>
            <a:chExt cx="1204" cy="397"/>
          </a:xfrm>
        </p:grpSpPr>
        <p:sp>
          <p:nvSpPr>
            <p:cNvPr id="6155" name="Rectangle 5"/>
            <p:cNvSpPr>
              <a:spLocks noChangeArrowheads="1"/>
            </p:cNvSpPr>
            <p:nvPr/>
          </p:nvSpPr>
          <p:spPr bwMode="auto">
            <a:xfrm>
              <a:off x="92" y="3"/>
              <a:ext cx="1185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pt-BR" sz="3500" b="1"/>
                <a:t>CRA-GO</a:t>
              </a:r>
            </a:p>
          </p:txBody>
        </p:sp>
        <p:sp>
          <p:nvSpPr>
            <p:cNvPr id="6156" name="Rectangle 4"/>
            <p:cNvSpPr>
              <a:spLocks noChangeArrowheads="1"/>
            </p:cNvSpPr>
            <p:nvPr/>
          </p:nvSpPr>
          <p:spPr bwMode="auto">
            <a:xfrm>
              <a:off x="73" y="3"/>
              <a:ext cx="1185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pt-BR" sz="3500" b="1">
                  <a:solidFill>
                    <a:srgbClr val="FFFF00"/>
                  </a:solidFill>
                </a:rPr>
                <a:t>CRA-GO</a:t>
              </a:r>
            </a:p>
          </p:txBody>
        </p:sp>
      </p:grpSp>
      <p:sp>
        <p:nvSpPr>
          <p:cNvPr id="3" name="Retângulo 2"/>
          <p:cNvSpPr/>
          <p:nvPr/>
        </p:nvSpPr>
        <p:spPr>
          <a:xfrm>
            <a:off x="899592" y="1290953"/>
            <a:ext cx="3024708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CRA-GO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899592" y="2924944"/>
            <a:ext cx="3024708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SINAGO</a:t>
            </a: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527050" y="3429000"/>
            <a:ext cx="7704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t-BR" sz="2000" b="1" i="0">
                <a:solidFill>
                  <a:schemeClr val="bg1"/>
                </a:solidFill>
                <a:latin typeface="Comic Sans MS" pitchFamily="66" charset="0"/>
              </a:rPr>
              <a:t>“Representar, legalmente, os administradores no município de Goiânia.”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879173" y="4246056"/>
            <a:ext cx="3024708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AGAD</a:t>
            </a: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506413" y="4749800"/>
            <a:ext cx="8385175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t-BR" sz="2000" b="1" i="0">
                <a:solidFill>
                  <a:schemeClr val="bg1"/>
                </a:solidFill>
                <a:latin typeface="Comic Sans MS" pitchFamily="66" charset="0"/>
              </a:rPr>
              <a:t>“Congregar, integrar e estimular os profissionais no desenvolvimento de estudos e pesquisas sobre Administração, identificando e oferecendo-lhes oportunidades de aprimoramento teórico-prático em competências e habilidades que dêem visibilidade e credibilidade à carreira de Administrador.”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/>
      <p:bldP spid="16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Espaço Reservado para Número de Slide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AA6CEBC-3701-42CC-9627-743BA6D4A381}" type="slidenum">
              <a:rPr lang="pt-BR" i="0" smtClean="0">
                <a:solidFill>
                  <a:schemeClr val="bg1"/>
                </a:solidFill>
                <a:latin typeface="Comic Sans MS" pitchFamily="66" charset="0"/>
              </a:rPr>
              <a:pPr eaLnBrk="1" hangingPunct="1"/>
              <a:t>6</a:t>
            </a:fld>
            <a:endParaRPr lang="pt-BR" i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417638" y="673100"/>
            <a:ext cx="5929312" cy="884238"/>
            <a:chOff x="893" y="424"/>
            <a:chExt cx="3735" cy="557"/>
          </a:xfrm>
        </p:grpSpPr>
        <p:sp>
          <p:nvSpPr>
            <p:cNvPr id="7176" name="Rectangle 5"/>
            <p:cNvSpPr>
              <a:spLocks noChangeArrowheads="1"/>
            </p:cNvSpPr>
            <p:nvPr/>
          </p:nvSpPr>
          <p:spPr bwMode="auto">
            <a:xfrm>
              <a:off x="911" y="443"/>
              <a:ext cx="3717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5000" b="1"/>
                <a:t>Dia do Administrador</a:t>
              </a:r>
            </a:p>
          </p:txBody>
        </p:sp>
        <p:sp>
          <p:nvSpPr>
            <p:cNvPr id="7177" name="Rectangle 6"/>
            <p:cNvSpPr>
              <a:spLocks noChangeArrowheads="1"/>
            </p:cNvSpPr>
            <p:nvPr/>
          </p:nvSpPr>
          <p:spPr bwMode="auto">
            <a:xfrm>
              <a:off x="893" y="424"/>
              <a:ext cx="3717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5000" b="1">
                  <a:solidFill>
                    <a:srgbClr val="FFFF00"/>
                  </a:solidFill>
                </a:rPr>
                <a:t>Dia do Administrador</a:t>
              </a:r>
            </a:p>
          </p:txBody>
        </p:sp>
      </p:grp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468313" y="1743075"/>
            <a:ext cx="80645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Nove de setembro é o "Dia Nacional do Administrador", por ser a data de assinatura da Lei nº 4.769, que criou a profissão de Administrador. </a:t>
            </a:r>
          </a:p>
          <a:p>
            <a:pPr algn="just" eaLnBrk="1" hangingPunct="1">
              <a:spcBef>
                <a:spcPct val="50000"/>
              </a:spcBef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O dia do Administrador, 9 de setembro, foi instituído pela Resolução CFA nº 65/68, de 09/12/68.</a:t>
            </a:r>
          </a:p>
          <a:p>
            <a:pPr algn="just" eaLnBrk="1" hangingPunct="1">
              <a:spcBef>
                <a:spcPct val="50000"/>
              </a:spcBef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A AGAD e o SINAGO solicitaram ao Dep. Federal Sandro Mabel, a instituição do Dia do Administrador no calendário Cívico – cultural do País. (Projeto de Lei nº 2009)</a:t>
            </a:r>
          </a:p>
        </p:txBody>
      </p:sp>
      <p:grpSp>
        <p:nvGrpSpPr>
          <p:cNvPr id="7" name="Group 17"/>
          <p:cNvGrpSpPr>
            <a:grpSpLocks/>
          </p:cNvGrpSpPr>
          <p:nvPr/>
        </p:nvGrpSpPr>
        <p:grpSpPr bwMode="auto">
          <a:xfrm>
            <a:off x="115888" y="4763"/>
            <a:ext cx="1911350" cy="630237"/>
            <a:chOff x="73" y="3"/>
            <a:chExt cx="1204" cy="397"/>
          </a:xfrm>
        </p:grpSpPr>
        <p:sp>
          <p:nvSpPr>
            <p:cNvPr id="7174" name="Rectangle 5"/>
            <p:cNvSpPr>
              <a:spLocks noChangeArrowheads="1"/>
            </p:cNvSpPr>
            <p:nvPr/>
          </p:nvSpPr>
          <p:spPr bwMode="auto">
            <a:xfrm>
              <a:off x="92" y="3"/>
              <a:ext cx="1185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pt-BR" sz="3500" b="1"/>
                <a:t>CRA-GO</a:t>
              </a:r>
            </a:p>
          </p:txBody>
        </p:sp>
        <p:sp>
          <p:nvSpPr>
            <p:cNvPr id="3" name="Rectangle 4"/>
            <p:cNvSpPr>
              <a:spLocks noChangeArrowheads="1"/>
            </p:cNvSpPr>
            <p:nvPr/>
          </p:nvSpPr>
          <p:spPr bwMode="auto">
            <a:xfrm>
              <a:off x="73" y="3"/>
              <a:ext cx="1185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pt-BR" sz="3500" b="1">
                  <a:solidFill>
                    <a:srgbClr val="FFFF00"/>
                  </a:solidFill>
                </a:rPr>
                <a:t>CRA-GO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Número de Slide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37D4D2D-D412-483C-80A4-F269559C89CD}" type="slidenum">
              <a:rPr lang="pt-BR" i="0" smtClean="0">
                <a:solidFill>
                  <a:schemeClr val="bg1"/>
                </a:solidFill>
                <a:latin typeface="Comic Sans MS" pitchFamily="66" charset="0"/>
              </a:rPr>
              <a:pPr eaLnBrk="1" hangingPunct="1"/>
              <a:t>7</a:t>
            </a:fld>
            <a:endParaRPr lang="pt-BR" i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468313" y="3262313"/>
            <a:ext cx="849630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/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É a Inscrição do bacharel em Administração no CRA. Somente com este registro é possível à habilitação para o exercício legal da profissão. A Carteira profissional do CRA-GO e válida em todo território nacional.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147763" y="1536700"/>
            <a:ext cx="7104062" cy="777875"/>
            <a:chOff x="723" y="210"/>
            <a:chExt cx="4475" cy="490"/>
          </a:xfrm>
        </p:grpSpPr>
        <p:sp>
          <p:nvSpPr>
            <p:cNvPr id="8200" name="Rectangle 10"/>
            <p:cNvSpPr>
              <a:spLocks noChangeArrowheads="1"/>
            </p:cNvSpPr>
            <p:nvPr/>
          </p:nvSpPr>
          <p:spPr bwMode="auto">
            <a:xfrm>
              <a:off x="741" y="229"/>
              <a:ext cx="4457" cy="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4300" b="1"/>
                <a:t>O que é Registro Profissional?</a:t>
              </a:r>
            </a:p>
          </p:txBody>
        </p:sp>
        <p:sp>
          <p:nvSpPr>
            <p:cNvPr id="8201" name="Rectangle 11"/>
            <p:cNvSpPr>
              <a:spLocks noChangeArrowheads="1"/>
            </p:cNvSpPr>
            <p:nvPr/>
          </p:nvSpPr>
          <p:spPr bwMode="auto">
            <a:xfrm>
              <a:off x="723" y="210"/>
              <a:ext cx="4457" cy="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4300" b="1">
                  <a:solidFill>
                    <a:srgbClr val="FFFF00"/>
                  </a:solidFill>
                </a:rPr>
                <a:t>O que é Registro Profissional?</a:t>
              </a:r>
            </a:p>
          </p:txBody>
        </p:sp>
      </p:grpSp>
      <p:grpSp>
        <p:nvGrpSpPr>
          <p:cNvPr id="7" name="Group 17"/>
          <p:cNvGrpSpPr>
            <a:grpSpLocks/>
          </p:cNvGrpSpPr>
          <p:nvPr/>
        </p:nvGrpSpPr>
        <p:grpSpPr bwMode="auto">
          <a:xfrm>
            <a:off x="115888" y="4763"/>
            <a:ext cx="1911350" cy="630237"/>
            <a:chOff x="73" y="3"/>
            <a:chExt cx="1204" cy="397"/>
          </a:xfrm>
        </p:grpSpPr>
        <p:sp>
          <p:nvSpPr>
            <p:cNvPr id="8198" name="Rectangle 5"/>
            <p:cNvSpPr>
              <a:spLocks noChangeArrowheads="1"/>
            </p:cNvSpPr>
            <p:nvPr/>
          </p:nvSpPr>
          <p:spPr bwMode="auto">
            <a:xfrm>
              <a:off x="92" y="3"/>
              <a:ext cx="1185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pt-BR" sz="3500" b="1"/>
                <a:t>CRA-GO</a:t>
              </a:r>
            </a:p>
          </p:txBody>
        </p:sp>
        <p:sp>
          <p:nvSpPr>
            <p:cNvPr id="8199" name="Rectangle 4"/>
            <p:cNvSpPr>
              <a:spLocks noChangeArrowheads="1"/>
            </p:cNvSpPr>
            <p:nvPr/>
          </p:nvSpPr>
          <p:spPr bwMode="auto">
            <a:xfrm>
              <a:off x="73" y="3"/>
              <a:ext cx="1185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pt-BR" sz="3500" b="1">
                  <a:solidFill>
                    <a:srgbClr val="FFFF00"/>
                  </a:solidFill>
                </a:rPr>
                <a:t>CRA-GO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ço Reservado para Número de Slide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5D75C36-4DC1-4AC8-94A1-053203461100}" type="slidenum">
              <a:rPr lang="pt-BR" i="0" smtClean="0">
                <a:solidFill>
                  <a:schemeClr val="bg1"/>
                </a:solidFill>
                <a:latin typeface="Comic Sans MS" pitchFamily="66" charset="0"/>
              </a:rPr>
              <a:pPr eaLnBrk="1" hangingPunct="1"/>
              <a:t>8</a:t>
            </a:fld>
            <a:endParaRPr lang="pt-BR" i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0" y="2636838"/>
            <a:ext cx="914400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Porque ser um Administrador registrado significa respeito a você e reconhecimento a sua profissão. O CRA/GO trabalha para a valorização profissional, a realização e o incentivo de estudos sobre novas tecnologias gerenciais, entre outras vantagens.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0" y="4775200"/>
            <a:ext cx="9144000" cy="124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A profissão foi criada e regulamentada por lei. Só é possível ser Administrador o profissional que está habilitado legalmente com o registro no CRA.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2055813" y="1052513"/>
            <a:ext cx="5207000" cy="777875"/>
            <a:chOff x="1295" y="264"/>
            <a:chExt cx="3280" cy="490"/>
          </a:xfrm>
        </p:grpSpPr>
        <p:sp>
          <p:nvSpPr>
            <p:cNvPr id="9225" name="Rectangle 9"/>
            <p:cNvSpPr>
              <a:spLocks noChangeArrowheads="1"/>
            </p:cNvSpPr>
            <p:nvPr/>
          </p:nvSpPr>
          <p:spPr bwMode="auto">
            <a:xfrm>
              <a:off x="1314" y="283"/>
              <a:ext cx="3261" cy="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4300" b="1"/>
                <a:t>Por Que se Registrar?</a:t>
              </a:r>
            </a:p>
          </p:txBody>
        </p:sp>
        <p:sp>
          <p:nvSpPr>
            <p:cNvPr id="9226" name="Rectangle 10"/>
            <p:cNvSpPr>
              <a:spLocks noChangeArrowheads="1"/>
            </p:cNvSpPr>
            <p:nvPr/>
          </p:nvSpPr>
          <p:spPr bwMode="auto">
            <a:xfrm>
              <a:off x="1295" y="264"/>
              <a:ext cx="3261" cy="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4300" b="1">
                  <a:solidFill>
                    <a:srgbClr val="FFFF00"/>
                  </a:solidFill>
                </a:rPr>
                <a:t>Por Que se Registrar?</a:t>
              </a:r>
            </a:p>
          </p:txBody>
        </p:sp>
      </p:grpSp>
      <p:grpSp>
        <p:nvGrpSpPr>
          <p:cNvPr id="8" name="Group 17"/>
          <p:cNvGrpSpPr>
            <a:grpSpLocks/>
          </p:cNvGrpSpPr>
          <p:nvPr/>
        </p:nvGrpSpPr>
        <p:grpSpPr bwMode="auto">
          <a:xfrm>
            <a:off x="115888" y="4763"/>
            <a:ext cx="1911350" cy="630237"/>
            <a:chOff x="73" y="3"/>
            <a:chExt cx="1204" cy="397"/>
          </a:xfrm>
        </p:grpSpPr>
        <p:sp>
          <p:nvSpPr>
            <p:cNvPr id="9223" name="Rectangle 5"/>
            <p:cNvSpPr>
              <a:spLocks noChangeArrowheads="1"/>
            </p:cNvSpPr>
            <p:nvPr/>
          </p:nvSpPr>
          <p:spPr bwMode="auto">
            <a:xfrm>
              <a:off x="92" y="3"/>
              <a:ext cx="1185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pt-BR" sz="3500" b="1"/>
                <a:t>CRA-GO</a:t>
              </a:r>
            </a:p>
          </p:txBody>
        </p:sp>
        <p:sp>
          <p:nvSpPr>
            <p:cNvPr id="9224" name="Rectangle 4"/>
            <p:cNvSpPr>
              <a:spLocks noChangeArrowheads="1"/>
            </p:cNvSpPr>
            <p:nvPr/>
          </p:nvSpPr>
          <p:spPr bwMode="auto">
            <a:xfrm>
              <a:off x="73" y="3"/>
              <a:ext cx="1185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pt-BR" sz="3500" b="1">
                  <a:solidFill>
                    <a:srgbClr val="FFFF00"/>
                  </a:solidFill>
                </a:rPr>
                <a:t>CRA-GO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650"/>
                            </p:stCondLst>
                            <p:childTnLst>
                              <p:par>
                                <p:cTn id="1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 build="p"/>
      <p:bldP spid="143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ço Reservado para Número de Slide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E35D706-1907-40D8-8945-983C406681B9}" type="slidenum">
              <a:rPr lang="pt-BR" i="0" smtClean="0">
                <a:solidFill>
                  <a:schemeClr val="bg1"/>
                </a:solidFill>
                <a:latin typeface="Comic Sans MS" pitchFamily="66" charset="0"/>
              </a:rPr>
              <a:pPr eaLnBrk="1" hangingPunct="1"/>
              <a:t>9</a:t>
            </a:fld>
            <a:endParaRPr lang="pt-BR" i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2227263" y="635000"/>
            <a:ext cx="4932362" cy="777875"/>
            <a:chOff x="1403" y="164"/>
            <a:chExt cx="3107" cy="490"/>
          </a:xfrm>
        </p:grpSpPr>
        <p:sp>
          <p:nvSpPr>
            <p:cNvPr id="10261" name="Rectangle 5"/>
            <p:cNvSpPr>
              <a:spLocks noChangeArrowheads="1"/>
            </p:cNvSpPr>
            <p:nvPr/>
          </p:nvSpPr>
          <p:spPr bwMode="auto">
            <a:xfrm>
              <a:off x="1422" y="183"/>
              <a:ext cx="3088" cy="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4300" b="1"/>
                <a:t>Sistema CFA/CRA’S</a:t>
              </a:r>
            </a:p>
          </p:txBody>
        </p:sp>
        <p:sp>
          <p:nvSpPr>
            <p:cNvPr id="10262" name="Rectangle 6"/>
            <p:cNvSpPr>
              <a:spLocks noChangeArrowheads="1"/>
            </p:cNvSpPr>
            <p:nvPr/>
          </p:nvSpPr>
          <p:spPr bwMode="auto">
            <a:xfrm>
              <a:off x="1403" y="164"/>
              <a:ext cx="3088" cy="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4300" b="1">
                  <a:solidFill>
                    <a:srgbClr val="FFFF00"/>
                  </a:solidFill>
                </a:rPr>
                <a:t>Sistema CFA/CRA’S</a:t>
              </a:r>
            </a:p>
          </p:txBody>
        </p:sp>
      </p:grp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730250" y="2417763"/>
            <a:ext cx="29305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pt-BR" b="1" i="0">
                <a:solidFill>
                  <a:schemeClr val="bg1"/>
                </a:solidFill>
                <a:latin typeface="Comic Sans MS" pitchFamily="66" charset="0"/>
              </a:rPr>
              <a:t>Todo Território Nacional</a:t>
            </a:r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3492500" y="2398713"/>
            <a:ext cx="54040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pt-BR" b="1" i="0" dirty="0">
                <a:solidFill>
                  <a:schemeClr val="bg1"/>
                </a:solidFill>
                <a:latin typeface="Comic Sans MS" pitchFamily="66" charset="0"/>
              </a:rPr>
              <a:t>.......................................... </a:t>
            </a:r>
            <a:r>
              <a:rPr lang="pt-BR" b="1" i="0" dirty="0" smtClean="0">
                <a:solidFill>
                  <a:schemeClr val="bg1"/>
                </a:solidFill>
                <a:latin typeface="Comic Sans MS" pitchFamily="66" charset="0"/>
              </a:rPr>
              <a:t>307.059</a:t>
            </a:r>
            <a:endParaRPr lang="pt-BR" b="1" i="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730250" y="2903538"/>
            <a:ext cx="5149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pt-BR" b="1" i="0">
                <a:solidFill>
                  <a:schemeClr val="bg1"/>
                </a:solidFill>
                <a:latin typeface="Comic Sans MS" pitchFamily="66" charset="0"/>
              </a:rPr>
              <a:t>Conselho Regional de Administração de Goiás</a:t>
            </a:r>
          </a:p>
        </p:txBody>
      </p:sp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5724525" y="2903538"/>
            <a:ext cx="28360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pt-BR" b="1" i="0" dirty="0">
                <a:solidFill>
                  <a:schemeClr val="bg1"/>
                </a:solidFill>
                <a:latin typeface="Comic Sans MS" pitchFamily="66" charset="0"/>
              </a:rPr>
              <a:t>................... </a:t>
            </a:r>
            <a:r>
              <a:rPr lang="pt-BR" b="1" i="0" dirty="0" smtClean="0">
                <a:solidFill>
                  <a:schemeClr val="bg1"/>
                </a:solidFill>
                <a:latin typeface="Comic Sans MS" pitchFamily="66" charset="0"/>
              </a:rPr>
              <a:t>8.966</a:t>
            </a:r>
            <a:endParaRPr lang="pt-BR" b="1" i="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8689" name="Text Box 17"/>
          <p:cNvSpPr txBox="1">
            <a:spLocks noChangeArrowheads="1"/>
          </p:cNvSpPr>
          <p:nvPr/>
        </p:nvSpPr>
        <p:spPr bwMode="auto">
          <a:xfrm>
            <a:off x="730250" y="4722813"/>
            <a:ext cx="29305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pt-BR" b="1" i="0">
                <a:solidFill>
                  <a:schemeClr val="bg1"/>
                </a:solidFill>
                <a:latin typeface="Comic Sans MS" pitchFamily="66" charset="0"/>
              </a:rPr>
              <a:t>Todo Território Nacional</a:t>
            </a:r>
          </a:p>
        </p:txBody>
      </p:sp>
      <p:sp>
        <p:nvSpPr>
          <p:cNvPr id="28690" name="Text Box 18"/>
          <p:cNvSpPr txBox="1">
            <a:spLocks noChangeArrowheads="1"/>
          </p:cNvSpPr>
          <p:nvPr/>
        </p:nvSpPr>
        <p:spPr bwMode="auto">
          <a:xfrm>
            <a:off x="3492500" y="4703763"/>
            <a:ext cx="5213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pt-BR" b="1" i="0" dirty="0">
                <a:solidFill>
                  <a:schemeClr val="bg1"/>
                </a:solidFill>
                <a:latin typeface="Comic Sans MS" pitchFamily="66" charset="0"/>
              </a:rPr>
              <a:t>.......................................... </a:t>
            </a:r>
            <a:r>
              <a:rPr lang="pt-BR" b="1" i="0" dirty="0">
                <a:solidFill>
                  <a:schemeClr val="bg1"/>
                </a:solidFill>
                <a:latin typeface="Comic Sans MS" pitchFamily="66" charset="0"/>
              </a:rPr>
              <a:t>35.437</a:t>
            </a:r>
            <a:endParaRPr lang="pt-BR" b="1" i="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8691" name="Text Box 19"/>
          <p:cNvSpPr txBox="1">
            <a:spLocks noChangeArrowheads="1"/>
          </p:cNvSpPr>
          <p:nvPr/>
        </p:nvSpPr>
        <p:spPr bwMode="auto">
          <a:xfrm>
            <a:off x="730250" y="5208588"/>
            <a:ext cx="5149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pt-BR" b="1" i="0">
                <a:solidFill>
                  <a:schemeClr val="bg1"/>
                </a:solidFill>
                <a:latin typeface="Comic Sans MS" pitchFamily="66" charset="0"/>
              </a:rPr>
              <a:t>Conselho Regional de Administração de Goiás</a:t>
            </a:r>
          </a:p>
        </p:txBody>
      </p:sp>
      <p:sp>
        <p:nvSpPr>
          <p:cNvPr id="28692" name="Text Box 20"/>
          <p:cNvSpPr txBox="1">
            <a:spLocks noChangeArrowheads="1"/>
          </p:cNvSpPr>
          <p:nvPr/>
        </p:nvSpPr>
        <p:spPr bwMode="auto">
          <a:xfrm>
            <a:off x="5724525" y="5208588"/>
            <a:ext cx="25955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pt-BR" b="1" i="0" dirty="0">
                <a:solidFill>
                  <a:schemeClr val="bg1"/>
                </a:solidFill>
                <a:latin typeface="Comic Sans MS" pitchFamily="66" charset="0"/>
              </a:rPr>
              <a:t>................... </a:t>
            </a:r>
            <a:r>
              <a:rPr lang="pt-BR" b="1" i="0" dirty="0" smtClean="0">
                <a:solidFill>
                  <a:schemeClr val="bg1"/>
                </a:solidFill>
                <a:latin typeface="Comic Sans MS" pitchFamily="66" charset="0"/>
              </a:rPr>
              <a:t>951</a:t>
            </a:r>
            <a:endParaRPr lang="pt-BR" b="1" i="0" dirty="0">
              <a:solidFill>
                <a:schemeClr val="bg1"/>
              </a:solidFill>
              <a:latin typeface="Comic Sans MS" pitchFamily="66" charset="0"/>
            </a:endParaRPr>
          </a:p>
        </p:txBody>
      </p: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2916238" y="1663700"/>
            <a:ext cx="3606800" cy="495300"/>
            <a:chOff x="1629" y="1048"/>
            <a:chExt cx="2272" cy="312"/>
          </a:xfrm>
        </p:grpSpPr>
        <p:sp>
          <p:nvSpPr>
            <p:cNvPr id="10259" name="Text Box 11"/>
            <p:cNvSpPr txBox="1">
              <a:spLocks noChangeArrowheads="1"/>
            </p:cNvSpPr>
            <p:nvPr/>
          </p:nvSpPr>
          <p:spPr bwMode="auto">
            <a:xfrm>
              <a:off x="1644" y="1062"/>
              <a:ext cx="2257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pt-BR" sz="2500" b="1">
                  <a:solidFill>
                    <a:schemeClr val="tx2"/>
                  </a:solidFill>
                  <a:latin typeface="Comic Sans MS" pitchFamily="66" charset="0"/>
                </a:rPr>
                <a:t>Registro Pessoa Física</a:t>
              </a:r>
            </a:p>
          </p:txBody>
        </p:sp>
        <p:sp>
          <p:nvSpPr>
            <p:cNvPr id="10260" name="Text Box 21"/>
            <p:cNvSpPr txBox="1">
              <a:spLocks noChangeArrowheads="1"/>
            </p:cNvSpPr>
            <p:nvPr/>
          </p:nvSpPr>
          <p:spPr bwMode="auto">
            <a:xfrm>
              <a:off x="1629" y="1048"/>
              <a:ext cx="2257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pt-BR" sz="2500" b="1">
                  <a:solidFill>
                    <a:srgbClr val="FFFFFF"/>
                  </a:solidFill>
                  <a:latin typeface="Comic Sans MS" pitchFamily="66" charset="0"/>
                </a:rPr>
                <a:t>Registro Pessoa Física</a:t>
              </a:r>
            </a:p>
          </p:txBody>
        </p: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2700338" y="3840163"/>
            <a:ext cx="3978275" cy="496887"/>
            <a:chOff x="1501" y="2419"/>
            <a:chExt cx="2506" cy="313"/>
          </a:xfrm>
        </p:grpSpPr>
        <p:sp>
          <p:nvSpPr>
            <p:cNvPr id="10257" name="Text Box 12"/>
            <p:cNvSpPr txBox="1">
              <a:spLocks noChangeArrowheads="1"/>
            </p:cNvSpPr>
            <p:nvPr/>
          </p:nvSpPr>
          <p:spPr bwMode="auto">
            <a:xfrm>
              <a:off x="1518" y="2434"/>
              <a:ext cx="2489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pt-BR" sz="2500" b="1">
                  <a:solidFill>
                    <a:schemeClr val="tx2"/>
                  </a:solidFill>
                  <a:latin typeface="Comic Sans MS" pitchFamily="66" charset="0"/>
                </a:rPr>
                <a:t>Registro Pessoa Jurídica</a:t>
              </a:r>
            </a:p>
          </p:txBody>
        </p:sp>
        <p:sp>
          <p:nvSpPr>
            <p:cNvPr id="10258" name="Text Box 22"/>
            <p:cNvSpPr txBox="1">
              <a:spLocks noChangeArrowheads="1"/>
            </p:cNvSpPr>
            <p:nvPr/>
          </p:nvSpPr>
          <p:spPr bwMode="auto">
            <a:xfrm>
              <a:off x="1501" y="2419"/>
              <a:ext cx="2489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pt-BR" sz="2500" b="1">
                  <a:solidFill>
                    <a:schemeClr val="bg1"/>
                  </a:solidFill>
                  <a:latin typeface="Comic Sans MS" pitchFamily="66" charset="0"/>
                </a:rPr>
                <a:t>Registro Pessoa Jurídica</a:t>
              </a:r>
            </a:p>
          </p:txBody>
        </p:sp>
      </p:grpSp>
      <p:grpSp>
        <p:nvGrpSpPr>
          <p:cNvPr id="20" name="Group 17"/>
          <p:cNvGrpSpPr>
            <a:grpSpLocks/>
          </p:cNvGrpSpPr>
          <p:nvPr/>
        </p:nvGrpSpPr>
        <p:grpSpPr bwMode="auto">
          <a:xfrm>
            <a:off x="115888" y="4763"/>
            <a:ext cx="1911350" cy="630237"/>
            <a:chOff x="73" y="3"/>
            <a:chExt cx="1204" cy="397"/>
          </a:xfrm>
        </p:grpSpPr>
        <p:sp>
          <p:nvSpPr>
            <p:cNvPr id="10255" name="Rectangle 5"/>
            <p:cNvSpPr>
              <a:spLocks noChangeArrowheads="1"/>
            </p:cNvSpPr>
            <p:nvPr/>
          </p:nvSpPr>
          <p:spPr bwMode="auto">
            <a:xfrm>
              <a:off x="92" y="3"/>
              <a:ext cx="1185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pt-BR" sz="3500" b="1"/>
                <a:t>CRA-GO</a:t>
              </a:r>
            </a:p>
          </p:txBody>
        </p:sp>
        <p:sp>
          <p:nvSpPr>
            <p:cNvPr id="10256" name="Rectangle 4"/>
            <p:cNvSpPr>
              <a:spLocks noChangeArrowheads="1"/>
            </p:cNvSpPr>
            <p:nvPr/>
          </p:nvSpPr>
          <p:spPr bwMode="auto">
            <a:xfrm>
              <a:off x="73" y="3"/>
              <a:ext cx="1185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pt-BR" sz="3500" b="1">
                  <a:solidFill>
                    <a:srgbClr val="FFFF00"/>
                  </a:solidFill>
                </a:rPr>
                <a:t>CRA-GO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8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9" grpId="0"/>
      <p:bldP spid="28680" grpId="0"/>
      <p:bldP spid="28681" grpId="0"/>
      <p:bldP spid="28682" grpId="0"/>
      <p:bldP spid="28689" grpId="0"/>
      <p:bldP spid="28690" grpId="0"/>
      <p:bldP spid="28691" grpId="0"/>
      <p:bldP spid="2869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Espaço Reservado para Número de Slide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F624F9-B213-4812-9C22-50E40935356E}" type="slidenum">
              <a:rPr lang="pt-BR" i="0" smtClean="0">
                <a:solidFill>
                  <a:schemeClr val="bg1"/>
                </a:solidFill>
                <a:latin typeface="Comic Sans MS" pitchFamily="66" charset="0"/>
              </a:rPr>
              <a:pPr eaLnBrk="1" hangingPunct="1"/>
              <a:t>10</a:t>
            </a:fld>
            <a:endParaRPr lang="pt-BR" i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038225" y="981075"/>
            <a:ext cx="7334250" cy="777875"/>
            <a:chOff x="654" y="164"/>
            <a:chExt cx="4620" cy="490"/>
          </a:xfrm>
        </p:grpSpPr>
        <p:sp>
          <p:nvSpPr>
            <p:cNvPr id="11283" name="Rectangle 5"/>
            <p:cNvSpPr>
              <a:spLocks noChangeArrowheads="1"/>
            </p:cNvSpPr>
            <p:nvPr/>
          </p:nvSpPr>
          <p:spPr bwMode="auto">
            <a:xfrm>
              <a:off x="673" y="183"/>
              <a:ext cx="4601" cy="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4300" b="1"/>
                <a:t>Instituições de Ensino Superior</a:t>
              </a:r>
            </a:p>
          </p:txBody>
        </p:sp>
        <p:sp>
          <p:nvSpPr>
            <p:cNvPr id="11284" name="Rectangle 6"/>
            <p:cNvSpPr>
              <a:spLocks noChangeArrowheads="1"/>
            </p:cNvSpPr>
            <p:nvPr/>
          </p:nvSpPr>
          <p:spPr bwMode="auto">
            <a:xfrm>
              <a:off x="654" y="164"/>
              <a:ext cx="4601" cy="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4300" b="1">
                  <a:solidFill>
                    <a:srgbClr val="FFFF00"/>
                  </a:solidFill>
                </a:rPr>
                <a:t>Instituições de Ensino Superior</a:t>
              </a:r>
            </a:p>
          </p:txBody>
        </p:sp>
      </p:grp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0" y="2486025"/>
            <a:ext cx="31654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Quantidade de IES</a:t>
            </a:r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2971800" y="2522538"/>
            <a:ext cx="58197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.................................... 65</a:t>
            </a:r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9525" y="3021013"/>
            <a:ext cx="714533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Cursos de Administração/Linhas de Formação</a:t>
            </a:r>
          </a:p>
        </p:txBody>
      </p:sp>
      <p:sp>
        <p:nvSpPr>
          <p:cNvPr id="29707" name="Text Box 11"/>
          <p:cNvSpPr txBox="1">
            <a:spLocks noChangeArrowheads="1"/>
          </p:cNvSpPr>
          <p:nvPr/>
        </p:nvSpPr>
        <p:spPr bwMode="auto">
          <a:xfrm>
            <a:off x="7075488" y="2992438"/>
            <a:ext cx="1887537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....... 134</a:t>
            </a:r>
          </a:p>
        </p:txBody>
      </p: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3514725" y="1565275"/>
            <a:ext cx="2344738" cy="784225"/>
            <a:chOff x="2226" y="162"/>
            <a:chExt cx="1477" cy="494"/>
          </a:xfrm>
        </p:grpSpPr>
        <p:sp>
          <p:nvSpPr>
            <p:cNvPr id="11281" name="Rectangle 13"/>
            <p:cNvSpPr>
              <a:spLocks noChangeArrowheads="1"/>
            </p:cNvSpPr>
            <p:nvPr/>
          </p:nvSpPr>
          <p:spPr bwMode="auto">
            <a:xfrm>
              <a:off x="2245" y="181"/>
              <a:ext cx="1458" cy="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4300" b="1"/>
                <a:t>em Goiás</a:t>
              </a:r>
            </a:p>
          </p:txBody>
        </p:sp>
        <p:sp>
          <p:nvSpPr>
            <p:cNvPr id="11282" name="Rectangle 14"/>
            <p:cNvSpPr>
              <a:spLocks noChangeArrowheads="1"/>
            </p:cNvSpPr>
            <p:nvPr/>
          </p:nvSpPr>
          <p:spPr bwMode="auto">
            <a:xfrm>
              <a:off x="2226" y="162"/>
              <a:ext cx="1458" cy="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4300" b="1">
                  <a:solidFill>
                    <a:srgbClr val="FFFF00"/>
                  </a:solidFill>
                </a:rPr>
                <a:t>em Goiás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2365375" y="3860800"/>
            <a:ext cx="4632325" cy="777875"/>
            <a:chOff x="1510" y="164"/>
            <a:chExt cx="2918" cy="490"/>
          </a:xfrm>
        </p:grpSpPr>
        <p:sp>
          <p:nvSpPr>
            <p:cNvPr id="11279" name="Rectangle 16"/>
            <p:cNvSpPr>
              <a:spLocks noChangeArrowheads="1"/>
            </p:cNvSpPr>
            <p:nvPr/>
          </p:nvSpPr>
          <p:spPr bwMode="auto">
            <a:xfrm>
              <a:off x="1529" y="183"/>
              <a:ext cx="2899" cy="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4300" b="1"/>
                <a:t>Território Nacional</a:t>
              </a:r>
            </a:p>
          </p:txBody>
        </p:sp>
        <p:sp>
          <p:nvSpPr>
            <p:cNvPr id="11280" name="Rectangle 17"/>
            <p:cNvSpPr>
              <a:spLocks noChangeArrowheads="1"/>
            </p:cNvSpPr>
            <p:nvPr/>
          </p:nvSpPr>
          <p:spPr bwMode="auto">
            <a:xfrm>
              <a:off x="1510" y="164"/>
              <a:ext cx="2899" cy="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4300" b="1">
                  <a:solidFill>
                    <a:srgbClr val="FFFF00"/>
                  </a:solidFill>
                </a:rPr>
                <a:t>Território Nacional</a:t>
              </a:r>
            </a:p>
          </p:txBody>
        </p:sp>
      </p:grpSp>
      <p:sp>
        <p:nvSpPr>
          <p:cNvPr id="29714" name="Text Box 18"/>
          <p:cNvSpPr txBox="1">
            <a:spLocks noChangeArrowheads="1"/>
          </p:cNvSpPr>
          <p:nvPr/>
        </p:nvSpPr>
        <p:spPr bwMode="auto">
          <a:xfrm>
            <a:off x="0" y="4816475"/>
            <a:ext cx="9144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/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O número de Acadêmicos de Administração corresponde a 16,4%</a:t>
            </a:r>
            <a:r>
              <a:rPr lang="pt-BR" sz="250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de matriculados entre todos os cursos ofertados. </a:t>
            </a:r>
          </a:p>
        </p:txBody>
      </p:sp>
      <p:sp>
        <p:nvSpPr>
          <p:cNvPr id="29715" name="Text Box 19"/>
          <p:cNvSpPr txBox="1">
            <a:spLocks noChangeArrowheads="1"/>
          </p:cNvSpPr>
          <p:nvPr/>
        </p:nvSpPr>
        <p:spPr bwMode="auto">
          <a:xfrm>
            <a:off x="-6350" y="5876925"/>
            <a:ext cx="9150350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Existem 798.755</a:t>
            </a:r>
            <a:r>
              <a:rPr lang="pt-BR" sz="250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estudantes de Administração</a:t>
            </a:r>
          </a:p>
        </p:txBody>
      </p: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115888" y="4763"/>
            <a:ext cx="1911350" cy="630237"/>
            <a:chOff x="73" y="3"/>
            <a:chExt cx="1204" cy="397"/>
          </a:xfrm>
        </p:grpSpPr>
        <p:sp>
          <p:nvSpPr>
            <p:cNvPr id="11277" name="Rectangle 5"/>
            <p:cNvSpPr>
              <a:spLocks noChangeArrowheads="1"/>
            </p:cNvSpPr>
            <p:nvPr/>
          </p:nvSpPr>
          <p:spPr bwMode="auto">
            <a:xfrm>
              <a:off x="92" y="3"/>
              <a:ext cx="1185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pt-BR" sz="3500" b="1"/>
                <a:t>CRA-GO</a:t>
              </a:r>
            </a:p>
          </p:txBody>
        </p:sp>
        <p:sp>
          <p:nvSpPr>
            <p:cNvPr id="11278" name="Rectangle 4"/>
            <p:cNvSpPr>
              <a:spLocks noChangeArrowheads="1"/>
            </p:cNvSpPr>
            <p:nvPr/>
          </p:nvSpPr>
          <p:spPr bwMode="auto">
            <a:xfrm>
              <a:off x="73" y="3"/>
              <a:ext cx="1185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pt-BR" sz="3500" b="1">
                  <a:solidFill>
                    <a:srgbClr val="FFFF00"/>
                  </a:solidFill>
                </a:rPr>
                <a:t>CRA-GO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9" dur="500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4" grpId="0"/>
      <p:bldP spid="29705" grpId="0"/>
      <p:bldP spid="29706" grpId="0"/>
      <p:bldP spid="29707" grpId="0"/>
      <p:bldP spid="29714" grpId="0"/>
      <p:bldP spid="297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Espaço Reservado para Número de Slide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367D06A-3BE7-4D2C-B616-B4EFB6DDF273}" type="slidenum">
              <a:rPr lang="pt-BR" i="0" smtClean="0">
                <a:solidFill>
                  <a:schemeClr val="bg1"/>
                </a:solidFill>
                <a:latin typeface="Comic Sans MS" pitchFamily="66" charset="0"/>
              </a:rPr>
              <a:pPr eaLnBrk="1" hangingPunct="1"/>
              <a:t>11</a:t>
            </a:fld>
            <a:endParaRPr lang="pt-BR" i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6717" name="Rectangle 93"/>
          <p:cNvSpPr>
            <a:spLocks noChangeArrowheads="1"/>
          </p:cNvSpPr>
          <p:nvPr/>
        </p:nvSpPr>
        <p:spPr bwMode="auto">
          <a:xfrm>
            <a:off x="395288" y="2276475"/>
            <a:ext cx="8569325" cy="4318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0" y="981075"/>
            <a:ext cx="9144000" cy="746125"/>
            <a:chOff x="272" y="225"/>
            <a:chExt cx="5375" cy="470"/>
          </a:xfrm>
        </p:grpSpPr>
        <p:sp>
          <p:nvSpPr>
            <p:cNvPr id="12335" name="Rectangle 6"/>
            <p:cNvSpPr>
              <a:spLocks noChangeArrowheads="1"/>
            </p:cNvSpPr>
            <p:nvPr/>
          </p:nvSpPr>
          <p:spPr bwMode="auto">
            <a:xfrm>
              <a:off x="272" y="253"/>
              <a:ext cx="5375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pt-BR" sz="4000" b="1"/>
                <a:t>As 06 Profissões Mais Bem Pagas do País</a:t>
              </a:r>
            </a:p>
          </p:txBody>
        </p:sp>
        <p:sp>
          <p:nvSpPr>
            <p:cNvPr id="12336" name="Rectangle 7"/>
            <p:cNvSpPr>
              <a:spLocks noChangeArrowheads="1"/>
            </p:cNvSpPr>
            <p:nvPr/>
          </p:nvSpPr>
          <p:spPr bwMode="auto">
            <a:xfrm>
              <a:off x="279" y="225"/>
              <a:ext cx="5323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pt-BR" sz="4000" b="1">
                  <a:solidFill>
                    <a:srgbClr val="FFFF00"/>
                  </a:solidFill>
                </a:rPr>
                <a:t>As 06 Profissões Mais Bem Pagas do País</a:t>
              </a:r>
            </a:p>
          </p:txBody>
        </p:sp>
      </p:grpSp>
      <p:sp>
        <p:nvSpPr>
          <p:cNvPr id="26695" name="Rectangle 71"/>
          <p:cNvSpPr>
            <a:spLocks noChangeArrowheads="1"/>
          </p:cNvSpPr>
          <p:nvPr/>
        </p:nvSpPr>
        <p:spPr bwMode="auto">
          <a:xfrm>
            <a:off x="7308850" y="2732088"/>
            <a:ext cx="1655763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pt-BR" b="1" i="0">
                <a:solidFill>
                  <a:schemeClr val="bg1"/>
                </a:solidFill>
                <a:latin typeface="Comic Sans MS" pitchFamily="66" charset="0"/>
              </a:rPr>
              <a:t>R$ 8.966,07</a:t>
            </a:r>
          </a:p>
        </p:txBody>
      </p:sp>
      <p:sp>
        <p:nvSpPr>
          <p:cNvPr id="26693" name="Rectangle 69"/>
          <p:cNvSpPr>
            <a:spLocks noChangeArrowheads="1"/>
          </p:cNvSpPr>
          <p:nvPr/>
        </p:nvSpPr>
        <p:spPr bwMode="auto">
          <a:xfrm>
            <a:off x="4284663" y="2732088"/>
            <a:ext cx="3024187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pt-BR" b="1" i="0">
                <a:solidFill>
                  <a:schemeClr val="bg1"/>
                </a:solidFill>
                <a:latin typeface="Comic Sans MS" pitchFamily="66" charset="0"/>
              </a:rPr>
              <a:t>Mestrado ou Doutorado</a:t>
            </a:r>
          </a:p>
        </p:txBody>
      </p:sp>
      <p:sp>
        <p:nvSpPr>
          <p:cNvPr id="26691" name="Rectangle 67"/>
          <p:cNvSpPr>
            <a:spLocks noChangeArrowheads="1"/>
          </p:cNvSpPr>
          <p:nvPr/>
        </p:nvSpPr>
        <p:spPr bwMode="auto">
          <a:xfrm>
            <a:off x="395288" y="2732088"/>
            <a:ext cx="3889375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pt-BR" b="1" i="0">
                <a:solidFill>
                  <a:schemeClr val="bg1"/>
                </a:solidFill>
                <a:latin typeface="Comic Sans MS" pitchFamily="66" charset="0"/>
              </a:rPr>
              <a:t>Medicina</a:t>
            </a:r>
          </a:p>
        </p:txBody>
      </p:sp>
      <p:sp>
        <p:nvSpPr>
          <p:cNvPr id="26663" name="Rectangle 39"/>
          <p:cNvSpPr>
            <a:spLocks noChangeArrowheads="1"/>
          </p:cNvSpPr>
          <p:nvPr/>
        </p:nvSpPr>
        <p:spPr bwMode="auto">
          <a:xfrm>
            <a:off x="7308850" y="5084763"/>
            <a:ext cx="1655763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pt-BR" b="1" i="0">
                <a:solidFill>
                  <a:schemeClr val="bg1"/>
                </a:solidFill>
                <a:latin typeface="Comic Sans MS" pitchFamily="66" charset="0"/>
              </a:rPr>
              <a:t>R$ 5.439,32</a:t>
            </a:r>
          </a:p>
        </p:txBody>
      </p:sp>
      <p:sp>
        <p:nvSpPr>
          <p:cNvPr id="26662" name="Rectangle 38"/>
          <p:cNvSpPr>
            <a:spLocks noChangeArrowheads="1"/>
          </p:cNvSpPr>
          <p:nvPr/>
        </p:nvSpPr>
        <p:spPr bwMode="auto">
          <a:xfrm>
            <a:off x="4284663" y="5084763"/>
            <a:ext cx="3024187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pt-BR" b="1" i="0">
                <a:solidFill>
                  <a:schemeClr val="bg1"/>
                </a:solidFill>
                <a:latin typeface="Comic Sans MS" pitchFamily="66" charset="0"/>
              </a:rPr>
              <a:t>Mestrado ou Doutorado</a:t>
            </a:r>
          </a:p>
        </p:txBody>
      </p:sp>
      <p:sp>
        <p:nvSpPr>
          <p:cNvPr id="26661" name="Rectangle 37"/>
          <p:cNvSpPr>
            <a:spLocks noChangeArrowheads="1"/>
          </p:cNvSpPr>
          <p:nvPr/>
        </p:nvSpPr>
        <p:spPr bwMode="auto">
          <a:xfrm>
            <a:off x="395288" y="5084763"/>
            <a:ext cx="3889375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pt-BR" b="1" i="0">
                <a:solidFill>
                  <a:schemeClr val="bg1"/>
                </a:solidFill>
                <a:latin typeface="Comic Sans MS" pitchFamily="66" charset="0"/>
              </a:rPr>
              <a:t>Outros Cursos</a:t>
            </a:r>
          </a:p>
        </p:txBody>
      </p:sp>
      <p:sp>
        <p:nvSpPr>
          <p:cNvPr id="26651" name="Rectangle 27"/>
          <p:cNvSpPr>
            <a:spLocks noChangeArrowheads="1"/>
          </p:cNvSpPr>
          <p:nvPr/>
        </p:nvSpPr>
        <p:spPr bwMode="auto">
          <a:xfrm>
            <a:off x="7308850" y="4708525"/>
            <a:ext cx="1655763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pt-BR" b="1" i="0">
                <a:solidFill>
                  <a:schemeClr val="bg1"/>
                </a:solidFill>
                <a:latin typeface="Comic Sans MS" pitchFamily="66" charset="0"/>
              </a:rPr>
              <a:t>R$ 6.705,82</a:t>
            </a:r>
          </a:p>
        </p:txBody>
      </p:sp>
      <p:sp>
        <p:nvSpPr>
          <p:cNvPr id="26650" name="Rectangle 26"/>
          <p:cNvSpPr>
            <a:spLocks noChangeArrowheads="1"/>
          </p:cNvSpPr>
          <p:nvPr/>
        </p:nvSpPr>
        <p:spPr bwMode="auto">
          <a:xfrm>
            <a:off x="4284663" y="4708525"/>
            <a:ext cx="3024187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pt-BR" b="1" i="0">
                <a:solidFill>
                  <a:schemeClr val="bg1"/>
                </a:solidFill>
                <a:latin typeface="Comic Sans MS" pitchFamily="66" charset="0"/>
              </a:rPr>
              <a:t>Graduação</a:t>
            </a:r>
          </a:p>
        </p:txBody>
      </p:sp>
      <p:sp>
        <p:nvSpPr>
          <p:cNvPr id="26649" name="Rectangle 25"/>
          <p:cNvSpPr>
            <a:spLocks noChangeArrowheads="1"/>
          </p:cNvSpPr>
          <p:nvPr/>
        </p:nvSpPr>
        <p:spPr bwMode="auto">
          <a:xfrm>
            <a:off x="395288" y="4708525"/>
            <a:ext cx="3889375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pt-BR" b="1" i="0">
                <a:solidFill>
                  <a:schemeClr val="bg1"/>
                </a:solidFill>
                <a:latin typeface="Comic Sans MS" pitchFamily="66" charset="0"/>
              </a:rPr>
              <a:t>Medicina</a:t>
            </a:r>
          </a:p>
        </p:txBody>
      </p:sp>
      <p:sp>
        <p:nvSpPr>
          <p:cNvPr id="26648" name="Rectangle 24"/>
          <p:cNvSpPr>
            <a:spLocks noChangeArrowheads="1"/>
          </p:cNvSpPr>
          <p:nvPr/>
        </p:nvSpPr>
        <p:spPr bwMode="auto">
          <a:xfrm>
            <a:off x="7308850" y="4313238"/>
            <a:ext cx="1655763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pt-BR" b="1" i="0">
                <a:solidFill>
                  <a:schemeClr val="bg1"/>
                </a:solidFill>
                <a:latin typeface="Comic Sans MS" pitchFamily="66" charset="0"/>
              </a:rPr>
              <a:t>R$ 6.938,39</a:t>
            </a:r>
          </a:p>
        </p:txBody>
      </p:sp>
      <p:sp>
        <p:nvSpPr>
          <p:cNvPr id="26647" name="Rectangle 23"/>
          <p:cNvSpPr>
            <a:spLocks noChangeArrowheads="1"/>
          </p:cNvSpPr>
          <p:nvPr/>
        </p:nvSpPr>
        <p:spPr bwMode="auto">
          <a:xfrm>
            <a:off x="4284663" y="4313238"/>
            <a:ext cx="3024187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pt-BR" b="1" i="0">
                <a:solidFill>
                  <a:schemeClr val="bg1"/>
                </a:solidFill>
                <a:latin typeface="Comic Sans MS" pitchFamily="66" charset="0"/>
              </a:rPr>
              <a:t>Mestrado ou Doutorado</a:t>
            </a:r>
          </a:p>
        </p:txBody>
      </p:sp>
      <p:sp>
        <p:nvSpPr>
          <p:cNvPr id="26646" name="Rectangle 22"/>
          <p:cNvSpPr>
            <a:spLocks noChangeArrowheads="1"/>
          </p:cNvSpPr>
          <p:nvPr/>
        </p:nvSpPr>
        <p:spPr bwMode="auto">
          <a:xfrm>
            <a:off x="395288" y="4313238"/>
            <a:ext cx="3889375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pt-BR" b="1" i="0">
                <a:solidFill>
                  <a:schemeClr val="bg1"/>
                </a:solidFill>
                <a:latin typeface="Comic Sans MS" pitchFamily="66" charset="0"/>
              </a:rPr>
              <a:t>Engenharia</a:t>
            </a:r>
          </a:p>
        </p:txBody>
      </p:sp>
      <p:sp>
        <p:nvSpPr>
          <p:cNvPr id="26645" name="Rectangle 21"/>
          <p:cNvSpPr>
            <a:spLocks noChangeArrowheads="1"/>
          </p:cNvSpPr>
          <p:nvPr/>
        </p:nvSpPr>
        <p:spPr bwMode="auto">
          <a:xfrm>
            <a:off x="7308850" y="3917950"/>
            <a:ext cx="1655763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pt-BR" b="1" i="0">
                <a:solidFill>
                  <a:schemeClr val="bg1"/>
                </a:solidFill>
                <a:latin typeface="Comic Sans MS" pitchFamily="66" charset="0"/>
              </a:rPr>
              <a:t>R$ 7.085,24</a:t>
            </a:r>
          </a:p>
        </p:txBody>
      </p:sp>
      <p:sp>
        <p:nvSpPr>
          <p:cNvPr id="26644" name="Rectangle 20"/>
          <p:cNvSpPr>
            <a:spLocks noChangeArrowheads="1"/>
          </p:cNvSpPr>
          <p:nvPr/>
        </p:nvSpPr>
        <p:spPr bwMode="auto">
          <a:xfrm>
            <a:off x="4284663" y="3917950"/>
            <a:ext cx="3024187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pt-BR" b="1" i="0">
                <a:solidFill>
                  <a:schemeClr val="bg1"/>
                </a:solidFill>
                <a:latin typeface="Comic Sans MS" pitchFamily="66" charset="0"/>
              </a:rPr>
              <a:t>Mestrado ou Doutorado</a:t>
            </a:r>
          </a:p>
        </p:txBody>
      </p:sp>
      <p:sp>
        <p:nvSpPr>
          <p:cNvPr id="26643" name="Rectangle 19"/>
          <p:cNvSpPr>
            <a:spLocks noChangeArrowheads="1"/>
          </p:cNvSpPr>
          <p:nvPr/>
        </p:nvSpPr>
        <p:spPr bwMode="auto">
          <a:xfrm>
            <a:off x="395288" y="3917950"/>
            <a:ext cx="3889375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pt-BR" b="1" i="0">
                <a:solidFill>
                  <a:schemeClr val="bg1"/>
                </a:solidFill>
                <a:latin typeface="Comic Sans MS" pitchFamily="66" charset="0"/>
              </a:rPr>
              <a:t>Ciências Econômicas e Contábeis</a:t>
            </a:r>
          </a:p>
        </p:txBody>
      </p:sp>
      <p:sp>
        <p:nvSpPr>
          <p:cNvPr id="26642" name="Rectangle 18"/>
          <p:cNvSpPr>
            <a:spLocks noChangeArrowheads="1"/>
          </p:cNvSpPr>
          <p:nvPr/>
        </p:nvSpPr>
        <p:spPr bwMode="auto">
          <a:xfrm>
            <a:off x="7308850" y="3522663"/>
            <a:ext cx="1655763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pt-BR" b="1" i="0">
                <a:solidFill>
                  <a:schemeClr val="bg1"/>
                </a:solidFill>
                <a:latin typeface="Comic Sans MS" pitchFamily="66" charset="0"/>
              </a:rPr>
              <a:t>R$ 7.540,79</a:t>
            </a:r>
          </a:p>
        </p:txBody>
      </p:sp>
      <p:sp>
        <p:nvSpPr>
          <p:cNvPr id="26641" name="Rectangle 17"/>
          <p:cNvSpPr>
            <a:spLocks noChangeArrowheads="1"/>
          </p:cNvSpPr>
          <p:nvPr/>
        </p:nvSpPr>
        <p:spPr bwMode="auto">
          <a:xfrm>
            <a:off x="4284663" y="3522663"/>
            <a:ext cx="3024187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pt-BR" b="1" i="0">
                <a:solidFill>
                  <a:schemeClr val="bg1"/>
                </a:solidFill>
                <a:latin typeface="Comic Sans MS" pitchFamily="66" charset="0"/>
              </a:rPr>
              <a:t>Mestrado ou Doutorado</a:t>
            </a:r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395288" y="3522663"/>
            <a:ext cx="3889375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pt-BR" b="1" i="0">
                <a:solidFill>
                  <a:schemeClr val="bg1"/>
                </a:solidFill>
                <a:latin typeface="Comic Sans MS" pitchFamily="66" charset="0"/>
              </a:rPr>
              <a:t>Direito</a:t>
            </a:r>
          </a:p>
        </p:txBody>
      </p:sp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7308850" y="3127375"/>
            <a:ext cx="1655763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pt-BR" b="1" i="0">
                <a:solidFill>
                  <a:schemeClr val="bg1"/>
                </a:solidFill>
                <a:latin typeface="Comic Sans MS" pitchFamily="66" charset="0"/>
              </a:rPr>
              <a:t>R$ 8.012,10</a:t>
            </a:r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4284663" y="3127375"/>
            <a:ext cx="3024187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pt-BR" b="1" i="0">
                <a:solidFill>
                  <a:schemeClr val="bg1"/>
                </a:solidFill>
                <a:latin typeface="Comic Sans MS" pitchFamily="66" charset="0"/>
              </a:rPr>
              <a:t>Mestrado ou Doutorado</a:t>
            </a:r>
          </a:p>
        </p:txBody>
      </p: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395288" y="3127375"/>
            <a:ext cx="3889375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pt-BR" b="1" i="0">
                <a:solidFill>
                  <a:schemeClr val="bg1"/>
                </a:solidFill>
                <a:latin typeface="Comic Sans MS" pitchFamily="66" charset="0"/>
              </a:rPr>
              <a:t>*Administração</a:t>
            </a:r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7308850" y="2260600"/>
            <a:ext cx="1655763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pt-BR" sz="2300" b="1" i="0">
                <a:solidFill>
                  <a:srgbClr val="0000CC"/>
                </a:solidFill>
                <a:latin typeface="Comic Sans MS" pitchFamily="66" charset="0"/>
              </a:rPr>
              <a:t>SALÁRIO</a:t>
            </a:r>
          </a:p>
        </p:txBody>
      </p:sp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4284663" y="2260600"/>
            <a:ext cx="3024187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pt-BR" sz="2300" b="1" i="0">
                <a:solidFill>
                  <a:srgbClr val="0000CC"/>
                </a:solidFill>
                <a:latin typeface="Comic Sans MS" pitchFamily="66" charset="0"/>
              </a:rPr>
              <a:t>ESPECIALIZAÇÕES</a:t>
            </a: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395288" y="2260600"/>
            <a:ext cx="3889375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pt-BR" sz="2300" b="1" i="0">
                <a:solidFill>
                  <a:srgbClr val="0000CC"/>
                </a:solidFill>
                <a:latin typeface="Comic Sans MS" pitchFamily="66" charset="0"/>
              </a:rPr>
              <a:t>PROFISSÕES</a:t>
            </a:r>
          </a:p>
        </p:txBody>
      </p:sp>
      <p:sp>
        <p:nvSpPr>
          <p:cNvPr id="26667" name="Line 43"/>
          <p:cNvSpPr>
            <a:spLocks noChangeShapeType="1"/>
          </p:cNvSpPr>
          <p:nvPr/>
        </p:nvSpPr>
        <p:spPr bwMode="auto">
          <a:xfrm>
            <a:off x="395288" y="2276475"/>
            <a:ext cx="8569325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6668" name="Line 44"/>
          <p:cNvSpPr>
            <a:spLocks noChangeShapeType="1"/>
          </p:cNvSpPr>
          <p:nvPr/>
        </p:nvSpPr>
        <p:spPr bwMode="auto">
          <a:xfrm>
            <a:off x="395288" y="2732088"/>
            <a:ext cx="85693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6669" name="Line 45"/>
          <p:cNvSpPr>
            <a:spLocks noChangeShapeType="1"/>
          </p:cNvSpPr>
          <p:nvPr/>
        </p:nvSpPr>
        <p:spPr bwMode="auto">
          <a:xfrm>
            <a:off x="395288" y="3522663"/>
            <a:ext cx="85693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6670" name="Line 46"/>
          <p:cNvSpPr>
            <a:spLocks noChangeShapeType="1"/>
          </p:cNvSpPr>
          <p:nvPr/>
        </p:nvSpPr>
        <p:spPr bwMode="auto">
          <a:xfrm>
            <a:off x="395288" y="3917950"/>
            <a:ext cx="85693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6671" name="Line 47"/>
          <p:cNvSpPr>
            <a:spLocks noChangeShapeType="1"/>
          </p:cNvSpPr>
          <p:nvPr/>
        </p:nvSpPr>
        <p:spPr bwMode="auto">
          <a:xfrm>
            <a:off x="395288" y="4313238"/>
            <a:ext cx="85693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6672" name="Line 48"/>
          <p:cNvSpPr>
            <a:spLocks noChangeShapeType="1"/>
          </p:cNvSpPr>
          <p:nvPr/>
        </p:nvSpPr>
        <p:spPr bwMode="auto">
          <a:xfrm>
            <a:off x="395288" y="4708525"/>
            <a:ext cx="85693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6673" name="Line 49"/>
          <p:cNvSpPr>
            <a:spLocks noChangeShapeType="1"/>
          </p:cNvSpPr>
          <p:nvPr/>
        </p:nvSpPr>
        <p:spPr bwMode="auto">
          <a:xfrm>
            <a:off x="395288" y="5103813"/>
            <a:ext cx="85693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6678" name="Line 54"/>
          <p:cNvSpPr>
            <a:spLocks noChangeShapeType="1"/>
          </p:cNvSpPr>
          <p:nvPr/>
        </p:nvSpPr>
        <p:spPr bwMode="auto">
          <a:xfrm>
            <a:off x="395288" y="5516563"/>
            <a:ext cx="8569325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6679" name="Line 55"/>
          <p:cNvSpPr>
            <a:spLocks noChangeShapeType="1"/>
          </p:cNvSpPr>
          <p:nvPr/>
        </p:nvSpPr>
        <p:spPr bwMode="auto">
          <a:xfrm>
            <a:off x="395288" y="2260600"/>
            <a:ext cx="0" cy="3255963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6680" name="Line 56"/>
          <p:cNvSpPr>
            <a:spLocks noChangeShapeType="1"/>
          </p:cNvSpPr>
          <p:nvPr/>
        </p:nvSpPr>
        <p:spPr bwMode="auto">
          <a:xfrm>
            <a:off x="4284663" y="2276475"/>
            <a:ext cx="0" cy="32400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6681" name="Line 57"/>
          <p:cNvSpPr>
            <a:spLocks noChangeShapeType="1"/>
          </p:cNvSpPr>
          <p:nvPr/>
        </p:nvSpPr>
        <p:spPr bwMode="auto">
          <a:xfrm>
            <a:off x="7308850" y="2260600"/>
            <a:ext cx="0" cy="3255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6682" name="Line 58"/>
          <p:cNvSpPr>
            <a:spLocks noChangeShapeType="1"/>
          </p:cNvSpPr>
          <p:nvPr/>
        </p:nvSpPr>
        <p:spPr bwMode="auto">
          <a:xfrm>
            <a:off x="8964613" y="2260600"/>
            <a:ext cx="0" cy="3255963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6692" name="Line 68"/>
          <p:cNvSpPr>
            <a:spLocks noChangeShapeType="1"/>
          </p:cNvSpPr>
          <p:nvPr/>
        </p:nvSpPr>
        <p:spPr bwMode="auto">
          <a:xfrm>
            <a:off x="395288" y="3127375"/>
            <a:ext cx="85693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6714" name="Text Box 90"/>
          <p:cNvSpPr txBox="1">
            <a:spLocks noChangeArrowheads="1"/>
          </p:cNvSpPr>
          <p:nvPr/>
        </p:nvSpPr>
        <p:spPr bwMode="auto">
          <a:xfrm>
            <a:off x="77788" y="5911850"/>
            <a:ext cx="35575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pt-BR" sz="1500" i="0">
                <a:solidFill>
                  <a:schemeClr val="bg1"/>
                </a:solidFill>
                <a:latin typeface="Comic Sans MS" pitchFamily="66" charset="0"/>
              </a:rPr>
              <a:t>Fonte: Jornal Diario da Manha (2008)</a:t>
            </a:r>
          </a:p>
        </p:txBody>
      </p:sp>
      <p:sp>
        <p:nvSpPr>
          <p:cNvPr id="26715" name="Text Box 91"/>
          <p:cNvSpPr txBox="1">
            <a:spLocks noChangeArrowheads="1"/>
          </p:cNvSpPr>
          <p:nvPr/>
        </p:nvSpPr>
        <p:spPr bwMode="auto">
          <a:xfrm>
            <a:off x="71438" y="6153150"/>
            <a:ext cx="7183437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pt-BR" sz="1500" i="0">
                <a:solidFill>
                  <a:schemeClr val="bg1"/>
                </a:solidFill>
                <a:latin typeface="Comic Sans MS" pitchFamily="66" charset="0"/>
              </a:rPr>
              <a:t>Obs.: Os dados incluem a renda de mais de um emprego de Médico ou Advogado</a:t>
            </a:r>
          </a:p>
        </p:txBody>
      </p:sp>
      <p:grpSp>
        <p:nvGrpSpPr>
          <p:cNvPr id="48" name="Group 17"/>
          <p:cNvGrpSpPr>
            <a:grpSpLocks/>
          </p:cNvGrpSpPr>
          <p:nvPr/>
        </p:nvGrpSpPr>
        <p:grpSpPr bwMode="auto">
          <a:xfrm>
            <a:off x="115888" y="4763"/>
            <a:ext cx="1911350" cy="630237"/>
            <a:chOff x="73" y="3"/>
            <a:chExt cx="1204" cy="397"/>
          </a:xfrm>
        </p:grpSpPr>
        <p:sp>
          <p:nvSpPr>
            <p:cNvPr id="12333" name="Rectangle 5"/>
            <p:cNvSpPr>
              <a:spLocks noChangeArrowheads="1"/>
            </p:cNvSpPr>
            <p:nvPr/>
          </p:nvSpPr>
          <p:spPr bwMode="auto">
            <a:xfrm>
              <a:off x="92" y="3"/>
              <a:ext cx="1185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pt-BR" sz="3500" b="1"/>
                <a:t>CRA-GO</a:t>
              </a:r>
            </a:p>
          </p:txBody>
        </p:sp>
        <p:sp>
          <p:nvSpPr>
            <p:cNvPr id="12334" name="Rectangle 4"/>
            <p:cNvSpPr>
              <a:spLocks noChangeArrowheads="1"/>
            </p:cNvSpPr>
            <p:nvPr/>
          </p:nvSpPr>
          <p:spPr bwMode="auto">
            <a:xfrm>
              <a:off x="73" y="3"/>
              <a:ext cx="1185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pt-BR" sz="3500" b="1">
                  <a:solidFill>
                    <a:srgbClr val="FFFF00"/>
                  </a:solidFill>
                </a:rPr>
                <a:t>CRA-GO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6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26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6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6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6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26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6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6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6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26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26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26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6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1" dur="500"/>
                                        <p:tgtEl>
                                          <p:spTgt spid="26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7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7" dur="2000"/>
                                        <p:tgtEl>
                                          <p:spTgt spid="26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2000"/>
                                        <p:tgtEl>
                                          <p:spTgt spid="26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3" dur="2000"/>
                                        <p:tgtEl>
                                          <p:spTgt spid="26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6" dur="20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9" dur="20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2" dur="20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5" dur="20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8" dur="20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1" dur="20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4" dur="20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7" dur="20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0" dur="2000"/>
                                        <p:tgtEl>
                                          <p:spTgt spid="2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3" dur="20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6" dur="20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9" dur="20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2" dur="2000"/>
                                        <p:tgtEl>
                                          <p:spTgt spid="26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5" dur="2000"/>
                                        <p:tgtEl>
                                          <p:spTgt spid="26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8" dur="2000"/>
                                        <p:tgtEl>
                                          <p:spTgt spid="26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1" dur="2000"/>
                                        <p:tgtEl>
                                          <p:spTgt spid="26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4" dur="2000"/>
                                        <p:tgtEl>
                                          <p:spTgt spid="26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7" dur="2000"/>
                                        <p:tgtEl>
                                          <p:spTgt spid="26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13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1" dur="500"/>
                                        <p:tgtEl>
                                          <p:spTgt spid="26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4" dur="500"/>
                                        <p:tgtEl>
                                          <p:spTgt spid="26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146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17" grpId="0" animBg="1"/>
      <p:bldP spid="26695" grpId="0"/>
      <p:bldP spid="26693" grpId="0"/>
      <p:bldP spid="26691" grpId="0"/>
      <p:bldP spid="26663" grpId="0"/>
      <p:bldP spid="26662" grpId="0"/>
      <p:bldP spid="26661" grpId="0"/>
      <p:bldP spid="26651" grpId="0"/>
      <p:bldP spid="26650" grpId="0"/>
      <p:bldP spid="26649" grpId="0"/>
      <p:bldP spid="26648" grpId="0"/>
      <p:bldP spid="26647" grpId="0"/>
      <p:bldP spid="26646" grpId="0"/>
      <p:bldP spid="26645" grpId="0"/>
      <p:bldP spid="26644" grpId="0"/>
      <p:bldP spid="26643" grpId="0"/>
      <p:bldP spid="26642" grpId="0"/>
      <p:bldP spid="26641" grpId="0"/>
      <p:bldP spid="26640" grpId="0"/>
      <p:bldP spid="26639" grpId="0"/>
      <p:bldP spid="26638" grpId="0"/>
      <p:bldP spid="26637" grpId="0"/>
      <p:bldP spid="26636" grpId="0"/>
      <p:bldP spid="26635" grpId="0"/>
      <p:bldP spid="26634" grpId="0"/>
      <p:bldP spid="26667" grpId="0" animBg="1"/>
      <p:bldP spid="26668" grpId="0" animBg="1"/>
      <p:bldP spid="26669" grpId="0" animBg="1"/>
      <p:bldP spid="26670" grpId="0" animBg="1"/>
      <p:bldP spid="26671" grpId="0" animBg="1"/>
      <p:bldP spid="26672" grpId="0" animBg="1"/>
      <p:bldP spid="26673" grpId="0" animBg="1"/>
      <p:bldP spid="26678" grpId="0" animBg="1"/>
      <p:bldP spid="26679" grpId="0" animBg="1"/>
      <p:bldP spid="26680" grpId="0" animBg="1"/>
      <p:bldP spid="26681" grpId="0" animBg="1"/>
      <p:bldP spid="26682" grpId="0" animBg="1"/>
      <p:bldP spid="26692" grpId="0" animBg="1"/>
      <p:bldP spid="267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ço Reservado para Número de Slide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A2209B9-C446-42BB-80F2-1197017E421B}" type="slidenum">
              <a:rPr lang="pt-BR" i="0" smtClean="0">
                <a:solidFill>
                  <a:schemeClr val="bg1"/>
                </a:solidFill>
                <a:latin typeface="Comic Sans MS" pitchFamily="66" charset="0"/>
              </a:rPr>
              <a:pPr eaLnBrk="1" hangingPunct="1"/>
              <a:t>12</a:t>
            </a:fld>
            <a:endParaRPr lang="pt-BR" i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052638" y="796925"/>
            <a:ext cx="4837112" cy="884238"/>
            <a:chOff x="2657" y="86"/>
            <a:chExt cx="3047" cy="557"/>
          </a:xfrm>
        </p:grpSpPr>
        <p:sp>
          <p:nvSpPr>
            <p:cNvPr id="13329" name="Rectangle 5"/>
            <p:cNvSpPr>
              <a:spLocks noChangeArrowheads="1"/>
            </p:cNvSpPr>
            <p:nvPr/>
          </p:nvSpPr>
          <p:spPr bwMode="auto">
            <a:xfrm>
              <a:off x="2675" y="105"/>
              <a:ext cx="3029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5000" b="1"/>
                <a:t>Áreas de Atuação</a:t>
              </a:r>
            </a:p>
          </p:txBody>
        </p:sp>
        <p:sp>
          <p:nvSpPr>
            <p:cNvPr id="13330" name="Rectangle 6"/>
            <p:cNvSpPr>
              <a:spLocks noChangeArrowheads="1"/>
            </p:cNvSpPr>
            <p:nvPr/>
          </p:nvSpPr>
          <p:spPr bwMode="auto">
            <a:xfrm>
              <a:off x="2657" y="86"/>
              <a:ext cx="3029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5000" b="1">
                  <a:solidFill>
                    <a:srgbClr val="FFFF00"/>
                  </a:solidFill>
                </a:rPr>
                <a:t>Áreas de Atuação</a:t>
              </a:r>
            </a:p>
          </p:txBody>
        </p:sp>
      </p:grp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11113" y="1803400"/>
            <a:ext cx="408305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Tx/>
              <a:buChar char="•"/>
            </a:pPr>
            <a:r>
              <a:rPr lang="pt-BR" sz="2300" b="1" i="0">
                <a:solidFill>
                  <a:schemeClr val="bg1"/>
                </a:solidFill>
                <a:latin typeface="Comic Sans MS" pitchFamily="66" charset="0"/>
              </a:rPr>
              <a:t> Administração Financeira </a:t>
            </a:r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227013" y="2336800"/>
            <a:ext cx="4176712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Tx/>
              <a:buChar char="•"/>
            </a:pPr>
            <a:r>
              <a:rPr lang="pt-BR" sz="2300" b="1" i="0">
                <a:solidFill>
                  <a:schemeClr val="bg1"/>
                </a:solidFill>
                <a:latin typeface="Comic Sans MS" pitchFamily="66" charset="0"/>
              </a:rPr>
              <a:t> Administração de Material</a:t>
            </a:r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442913" y="2882900"/>
            <a:ext cx="61976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Tx/>
              <a:buChar char="•"/>
            </a:pPr>
            <a:r>
              <a:rPr lang="pt-BR" sz="2300" b="1" i="0">
                <a:solidFill>
                  <a:schemeClr val="bg1"/>
                </a:solidFill>
                <a:latin typeface="Comic Sans MS" pitchFamily="66" charset="0"/>
              </a:rPr>
              <a:t> Administração Mercadológica/Marketing </a:t>
            </a: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658813" y="3459163"/>
            <a:ext cx="4359275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Tx/>
              <a:buChar char="•"/>
            </a:pPr>
            <a:r>
              <a:rPr lang="pt-BR" sz="2300" b="1" i="0">
                <a:solidFill>
                  <a:schemeClr val="bg1"/>
                </a:solidFill>
                <a:latin typeface="Comic Sans MS" pitchFamily="66" charset="0"/>
              </a:rPr>
              <a:t> Administração de Produção </a:t>
            </a:r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874713" y="3960813"/>
            <a:ext cx="8269287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pt-BR" sz="2300" b="1" i="0">
                <a:solidFill>
                  <a:schemeClr val="bg1"/>
                </a:solidFill>
                <a:latin typeface="Comic Sans MS" pitchFamily="66" charset="0"/>
              </a:rPr>
              <a:t> Administração e Seleção de Pessoal/Recursos Humanos</a:t>
            </a:r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1546225" y="5403850"/>
            <a:ext cx="2071688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Tx/>
              <a:buChar char="•"/>
            </a:pPr>
            <a:r>
              <a:rPr lang="pt-BR" sz="2300" b="1" i="0">
                <a:solidFill>
                  <a:schemeClr val="bg1"/>
                </a:solidFill>
                <a:latin typeface="Comic Sans MS" pitchFamily="66" charset="0"/>
              </a:rPr>
              <a:t> Orçamento </a:t>
            </a:r>
          </a:p>
        </p:txBody>
      </p:sp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1762125" y="5865813"/>
            <a:ext cx="7383463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pt-BR" sz="2300" b="1" i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pt-BR" sz="2300" b="1" i="0">
                <a:solidFill>
                  <a:schemeClr val="bg1"/>
                </a:solidFill>
                <a:latin typeface="Comic Sans MS" pitchFamily="66" charset="0"/>
              </a:rPr>
              <a:t>Organização, Métodos e Programas de Trabalho </a:t>
            </a:r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2003425" y="6370638"/>
            <a:ext cx="2820988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Tx/>
              <a:buChar char="•"/>
            </a:pPr>
            <a:r>
              <a:rPr lang="pt-BR" sz="2300" b="1" i="0">
                <a:solidFill>
                  <a:schemeClr val="bg1"/>
                </a:solidFill>
                <a:latin typeface="Comic Sans MS" pitchFamily="66" charset="0"/>
              </a:rPr>
              <a:t> Campos Conexos </a:t>
            </a:r>
          </a:p>
        </p:txBody>
      </p:sp>
      <p:sp>
        <p:nvSpPr>
          <p:cNvPr id="8207" name="Rectangle 15"/>
          <p:cNvSpPr>
            <a:spLocks noChangeArrowheads="1"/>
          </p:cNvSpPr>
          <p:nvPr/>
        </p:nvSpPr>
        <p:spPr bwMode="auto">
          <a:xfrm>
            <a:off x="1125538" y="4467225"/>
            <a:ext cx="348615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Tx/>
              <a:buChar char="•"/>
            </a:pPr>
            <a:r>
              <a:rPr lang="pt-BR" sz="2300" b="1" i="0">
                <a:solidFill>
                  <a:schemeClr val="bg1"/>
                </a:solidFill>
                <a:latin typeface="Comic Sans MS" pitchFamily="66" charset="0"/>
              </a:rPr>
              <a:t> Administração Pública</a:t>
            </a:r>
          </a:p>
        </p:txBody>
      </p:sp>
      <p:sp>
        <p:nvSpPr>
          <p:cNvPr id="8208" name="Rectangle 16"/>
          <p:cNvSpPr>
            <a:spLocks noChangeArrowheads="1"/>
          </p:cNvSpPr>
          <p:nvPr/>
        </p:nvSpPr>
        <p:spPr bwMode="auto">
          <a:xfrm>
            <a:off x="1327150" y="4930775"/>
            <a:ext cx="486727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Tx/>
              <a:buChar char="•"/>
            </a:pPr>
            <a:r>
              <a:rPr lang="pt-BR" sz="2300" b="1" i="0">
                <a:solidFill>
                  <a:schemeClr val="bg1"/>
                </a:solidFill>
                <a:latin typeface="Comic Sans MS" pitchFamily="66" charset="0"/>
              </a:rPr>
              <a:t> Administração em Agronegócios</a:t>
            </a:r>
          </a:p>
        </p:txBody>
      </p:sp>
      <p:grpSp>
        <p:nvGrpSpPr>
          <p:cNvPr id="16" name="Group 17"/>
          <p:cNvGrpSpPr>
            <a:grpSpLocks/>
          </p:cNvGrpSpPr>
          <p:nvPr/>
        </p:nvGrpSpPr>
        <p:grpSpPr bwMode="auto">
          <a:xfrm>
            <a:off x="115888" y="4763"/>
            <a:ext cx="1911350" cy="630237"/>
            <a:chOff x="73" y="3"/>
            <a:chExt cx="1204" cy="397"/>
          </a:xfrm>
        </p:grpSpPr>
        <p:sp>
          <p:nvSpPr>
            <p:cNvPr id="13327" name="Rectangle 5"/>
            <p:cNvSpPr>
              <a:spLocks noChangeArrowheads="1"/>
            </p:cNvSpPr>
            <p:nvPr/>
          </p:nvSpPr>
          <p:spPr bwMode="auto">
            <a:xfrm>
              <a:off x="92" y="3"/>
              <a:ext cx="1185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pt-BR" sz="3500" b="1"/>
                <a:t>CRA-GO</a:t>
              </a:r>
            </a:p>
          </p:txBody>
        </p:sp>
        <p:sp>
          <p:nvSpPr>
            <p:cNvPr id="13328" name="Rectangle 4"/>
            <p:cNvSpPr>
              <a:spLocks noChangeArrowheads="1"/>
            </p:cNvSpPr>
            <p:nvPr/>
          </p:nvSpPr>
          <p:spPr bwMode="auto">
            <a:xfrm>
              <a:off x="73" y="3"/>
              <a:ext cx="1185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pt-BR" sz="3500" b="1">
                  <a:solidFill>
                    <a:srgbClr val="FFFF00"/>
                  </a:solidFill>
                </a:rPr>
                <a:t>CRA-GO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9" grpId="0"/>
      <p:bldP spid="8200" grpId="0"/>
      <p:bldP spid="8201" grpId="0"/>
      <p:bldP spid="8202" grpId="0"/>
      <p:bldP spid="8203" grpId="0"/>
      <p:bldP spid="8204" grpId="0"/>
      <p:bldP spid="8205" grpId="0"/>
      <p:bldP spid="8206" grpId="0"/>
      <p:bldP spid="8207" grpId="0"/>
      <p:bldP spid="820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ço Reservado para Número de Slide 1"/>
          <p:cNvSpPr txBox="1">
            <a:spLocks noGrp="1"/>
          </p:cNvSpPr>
          <p:nvPr/>
        </p:nvSpPr>
        <p:spPr bwMode="auto">
          <a:xfrm>
            <a:off x="-61913" y="6624638"/>
            <a:ext cx="504826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D402BCE-20B2-4572-814F-FB9789C389BF}" type="slidenum">
              <a:rPr lang="pt-BR" sz="1200" b="1" i="0">
                <a:solidFill>
                  <a:schemeClr val="bg1"/>
                </a:solidFill>
                <a:latin typeface="Comic Sans MS" pitchFamily="66" charset="0"/>
              </a:rPr>
              <a:pPr eaLnBrk="1" hangingPunct="1"/>
              <a:t>13</a:t>
            </a:fld>
            <a:endParaRPr lang="pt-BR" sz="1200" b="1" i="0">
              <a:solidFill>
                <a:schemeClr val="bg1"/>
              </a:solidFill>
              <a:latin typeface="Comic Sans MS" pitchFamily="66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697038" y="866775"/>
            <a:ext cx="6016625" cy="884238"/>
            <a:chOff x="1989" y="86"/>
            <a:chExt cx="3790" cy="557"/>
          </a:xfrm>
        </p:grpSpPr>
        <p:sp>
          <p:nvSpPr>
            <p:cNvPr id="14351" name="Rectangle 5"/>
            <p:cNvSpPr>
              <a:spLocks noChangeArrowheads="1"/>
            </p:cNvSpPr>
            <p:nvPr/>
          </p:nvSpPr>
          <p:spPr bwMode="auto">
            <a:xfrm>
              <a:off x="2007" y="105"/>
              <a:ext cx="3772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5000" b="1"/>
                <a:t>Atividade Profissional</a:t>
              </a:r>
            </a:p>
          </p:txBody>
        </p:sp>
        <p:sp>
          <p:nvSpPr>
            <p:cNvPr id="14352" name="Rectangle 6"/>
            <p:cNvSpPr>
              <a:spLocks noChangeArrowheads="1"/>
            </p:cNvSpPr>
            <p:nvPr/>
          </p:nvSpPr>
          <p:spPr bwMode="auto">
            <a:xfrm>
              <a:off x="1989" y="86"/>
              <a:ext cx="3772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5000" b="1">
                  <a:solidFill>
                    <a:srgbClr val="FFFF00"/>
                  </a:solidFill>
                </a:rPr>
                <a:t>Atividade Profissional</a:t>
              </a:r>
            </a:p>
          </p:txBody>
        </p:sp>
      </p:grp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190500" y="1944688"/>
            <a:ext cx="8856663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As atividades de Administrador como profissional liberal ou não são exercidas como função ou cargo em:</a:t>
            </a: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630238" y="2860675"/>
            <a:ext cx="1443037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Tx/>
              <a:buChar char="•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Chefia</a:t>
            </a:r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630238" y="3363913"/>
            <a:ext cx="25463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Tx/>
              <a:buChar char="•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Direção Geral</a:t>
            </a:r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630238" y="3868738"/>
            <a:ext cx="30384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Tx/>
              <a:buChar char="•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Superintendência</a:t>
            </a:r>
          </a:p>
        </p:txBody>
      </p:sp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630238" y="4332288"/>
            <a:ext cx="176371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Tx/>
              <a:buChar char="•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Gerência</a:t>
            </a:r>
          </a:p>
        </p:txBody>
      </p:sp>
      <p:sp>
        <p:nvSpPr>
          <p:cNvPr id="4110" name="Rectangle 14"/>
          <p:cNvSpPr>
            <a:spLocks noChangeArrowheads="1"/>
          </p:cNvSpPr>
          <p:nvPr/>
        </p:nvSpPr>
        <p:spPr bwMode="auto">
          <a:xfrm>
            <a:off x="630238" y="4827588"/>
            <a:ext cx="4167187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Tx/>
              <a:buChar char="•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Coordenação/Supervisão</a:t>
            </a:r>
          </a:p>
          <a:p>
            <a:pPr>
              <a:buClr>
                <a:srgbClr val="FFFF00"/>
              </a:buClr>
              <a:buFontTx/>
              <a:buChar char="•"/>
            </a:pPr>
            <a:endParaRPr lang="pt-BR" sz="2500" b="1" i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630238" y="5257800"/>
            <a:ext cx="3922712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Tx/>
              <a:buChar char="•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Assessoria/Consultoria</a:t>
            </a:r>
          </a:p>
          <a:p>
            <a:pPr>
              <a:buClr>
                <a:srgbClr val="FFFF00"/>
              </a:buClr>
              <a:buFontTx/>
              <a:buChar char="•"/>
            </a:pPr>
            <a:endParaRPr lang="pt-BR" sz="2500" b="1" i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630238" y="5762625"/>
            <a:ext cx="21145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Tx/>
              <a:buChar char="•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Consultoria</a:t>
            </a:r>
          </a:p>
        </p:txBody>
      </p:sp>
      <p:grpSp>
        <p:nvGrpSpPr>
          <p:cNvPr id="31" name="Group 17"/>
          <p:cNvGrpSpPr>
            <a:grpSpLocks/>
          </p:cNvGrpSpPr>
          <p:nvPr/>
        </p:nvGrpSpPr>
        <p:grpSpPr bwMode="auto">
          <a:xfrm>
            <a:off x="115888" y="4763"/>
            <a:ext cx="1911350" cy="630237"/>
            <a:chOff x="73" y="3"/>
            <a:chExt cx="1204" cy="397"/>
          </a:xfrm>
        </p:grpSpPr>
        <p:sp>
          <p:nvSpPr>
            <p:cNvPr id="14349" name="Rectangle 5"/>
            <p:cNvSpPr>
              <a:spLocks noChangeArrowheads="1"/>
            </p:cNvSpPr>
            <p:nvPr/>
          </p:nvSpPr>
          <p:spPr bwMode="auto">
            <a:xfrm>
              <a:off x="92" y="3"/>
              <a:ext cx="1185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pt-BR" sz="3500" b="1"/>
                <a:t>CRA-GO</a:t>
              </a:r>
            </a:p>
          </p:txBody>
        </p:sp>
        <p:sp>
          <p:nvSpPr>
            <p:cNvPr id="14350" name="Rectangle 4"/>
            <p:cNvSpPr>
              <a:spLocks noChangeArrowheads="1"/>
            </p:cNvSpPr>
            <p:nvPr/>
          </p:nvSpPr>
          <p:spPr bwMode="auto">
            <a:xfrm>
              <a:off x="73" y="3"/>
              <a:ext cx="1185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pt-BR" sz="3500" b="1">
                  <a:solidFill>
                    <a:srgbClr val="FFFF00"/>
                  </a:solidFill>
                </a:rPr>
                <a:t>CRA-GO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4" grpId="0"/>
      <p:bldP spid="4105" grpId="0"/>
      <p:bldP spid="4106" grpId="0"/>
      <p:bldP spid="4107" grpId="0"/>
      <p:bldP spid="4108" grpId="0"/>
      <p:bldP spid="4110" grpId="0"/>
      <p:bldP spid="4112" grpId="0"/>
      <p:bldP spid="41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ço Reservado para Número de Slide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651AD03-9235-4CE9-BE25-822A0938C0EC}" type="slidenum">
              <a:rPr lang="pt-BR" i="0" smtClean="0">
                <a:solidFill>
                  <a:schemeClr val="bg1"/>
                </a:solidFill>
                <a:latin typeface="Comic Sans MS" pitchFamily="66" charset="0"/>
              </a:rPr>
              <a:pPr eaLnBrk="1" hangingPunct="1"/>
              <a:t>14</a:t>
            </a:fld>
            <a:endParaRPr lang="pt-BR" i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4524992"/>
              </p:ext>
            </p:extLst>
          </p:nvPr>
        </p:nvGraphicFramePr>
        <p:xfrm>
          <a:off x="93663" y="1377950"/>
          <a:ext cx="8921750" cy="5480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288" y="-36513"/>
            <a:ext cx="8170862" cy="1439863"/>
            <a:chOff x="632" y="-23"/>
            <a:chExt cx="4515" cy="907"/>
          </a:xfrm>
        </p:grpSpPr>
        <p:sp>
          <p:nvSpPr>
            <p:cNvPr id="15366" name="Text Box 5"/>
            <p:cNvSpPr txBox="1">
              <a:spLocks noChangeArrowheads="1"/>
            </p:cNvSpPr>
            <p:nvPr/>
          </p:nvSpPr>
          <p:spPr bwMode="auto">
            <a:xfrm>
              <a:off x="657" y="0"/>
              <a:ext cx="4490" cy="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pt-BR" sz="4300" b="1"/>
                <a:t>Número de Empresas Constituídas por Ano no Estado de Goiás</a:t>
              </a:r>
            </a:p>
          </p:txBody>
        </p:sp>
        <p:sp>
          <p:nvSpPr>
            <p:cNvPr id="15367" name="Text Box 6"/>
            <p:cNvSpPr txBox="1">
              <a:spLocks noChangeArrowheads="1"/>
            </p:cNvSpPr>
            <p:nvPr/>
          </p:nvSpPr>
          <p:spPr bwMode="auto">
            <a:xfrm>
              <a:off x="632" y="-23"/>
              <a:ext cx="4490" cy="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pt-BR" sz="4300" b="1">
                  <a:solidFill>
                    <a:srgbClr val="FFFF00"/>
                  </a:solidFill>
                </a:rPr>
                <a:t>Número de Empresas Constituídas por Ano no Estado de Goiás</a:t>
              </a:r>
            </a:p>
          </p:txBody>
        </p:sp>
      </p:grp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384175" y="6597650"/>
            <a:ext cx="29638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pt-BR" sz="1200" b="1" i="0">
                <a:solidFill>
                  <a:schemeClr val="bg1"/>
                </a:solidFill>
                <a:latin typeface="Tempus Sans ITC" pitchFamily="82" charset="0"/>
              </a:rPr>
              <a:t>Fonte: Junta Comercial do Estado de Goiás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2765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Número de Slide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53CC8B9-3AFA-4076-BD2F-598A76419331}" type="slidenum">
              <a:rPr lang="pt-BR" i="0" smtClean="0">
                <a:solidFill>
                  <a:schemeClr val="bg1"/>
                </a:solidFill>
                <a:latin typeface="Comic Sans MS" pitchFamily="66" charset="0"/>
              </a:rPr>
              <a:pPr eaLnBrk="1" hangingPunct="1"/>
              <a:t>15</a:t>
            </a:fld>
            <a:endParaRPr lang="pt-BR" i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22325" y="-100013"/>
            <a:ext cx="7772400" cy="777876"/>
            <a:chOff x="336" y="119"/>
            <a:chExt cx="4896" cy="490"/>
          </a:xfrm>
        </p:grpSpPr>
        <p:sp>
          <p:nvSpPr>
            <p:cNvPr id="16404" name="Rectangle 5"/>
            <p:cNvSpPr>
              <a:spLocks noChangeArrowheads="1"/>
            </p:cNvSpPr>
            <p:nvPr/>
          </p:nvSpPr>
          <p:spPr bwMode="auto">
            <a:xfrm>
              <a:off x="355" y="138"/>
              <a:ext cx="4877" cy="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4300" b="1"/>
                <a:t>Fatores de Sucesso das Empresas</a:t>
              </a:r>
            </a:p>
          </p:txBody>
        </p:sp>
        <p:sp>
          <p:nvSpPr>
            <p:cNvPr id="16405" name="Rectangle 6"/>
            <p:cNvSpPr>
              <a:spLocks noChangeArrowheads="1"/>
            </p:cNvSpPr>
            <p:nvPr/>
          </p:nvSpPr>
          <p:spPr bwMode="auto">
            <a:xfrm>
              <a:off x="336" y="119"/>
              <a:ext cx="4877" cy="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4300" b="1">
                  <a:solidFill>
                    <a:srgbClr val="FFFF00"/>
                  </a:solidFill>
                </a:rPr>
                <a:t>Fatores de Sucesso das Empresas</a:t>
              </a:r>
            </a:p>
          </p:txBody>
        </p:sp>
      </p:grp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0" y="600075"/>
            <a:ext cx="40290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>
                <a:schemeClr val="bg1"/>
              </a:buClr>
              <a:buFont typeface="Wingdings" pitchFamily="2" charset="2"/>
              <a:buChar char="Ø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Habilidades Gerenciais</a:t>
            </a:r>
          </a:p>
        </p:txBody>
      </p:sp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0" y="1824038"/>
            <a:ext cx="47434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>
                <a:schemeClr val="bg1"/>
              </a:buClr>
              <a:buFont typeface="Wingdings" pitchFamily="2" charset="2"/>
              <a:buChar char="Ø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Capacidade Empreendedora</a:t>
            </a:r>
          </a:p>
        </p:txBody>
      </p:sp>
      <p:sp>
        <p:nvSpPr>
          <p:cNvPr id="40970" name="Text Box 10"/>
          <p:cNvSpPr txBox="1">
            <a:spLocks noChangeArrowheads="1"/>
          </p:cNvSpPr>
          <p:nvPr/>
        </p:nvSpPr>
        <p:spPr bwMode="auto">
          <a:xfrm>
            <a:off x="0" y="4086225"/>
            <a:ext cx="38227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>
                <a:schemeClr val="bg1"/>
              </a:buClr>
              <a:buFont typeface="Wingdings" pitchFamily="2" charset="2"/>
              <a:buChar char="Ø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Logística Operacional</a:t>
            </a:r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042988" y="1031875"/>
            <a:ext cx="68770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Bom conhecimento do mercado onde atua</a:t>
            </a:r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1042988" y="1392238"/>
            <a:ext cx="47148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Boa estratégia de negócios</a:t>
            </a:r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1073150" y="2255838"/>
            <a:ext cx="2392363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Criatividade</a:t>
            </a:r>
          </a:p>
        </p:txBody>
      </p:sp>
      <p:sp>
        <p:nvSpPr>
          <p:cNvPr id="40975" name="Text Box 15"/>
          <p:cNvSpPr txBox="1">
            <a:spLocks noChangeArrowheads="1"/>
          </p:cNvSpPr>
          <p:nvPr/>
        </p:nvSpPr>
        <p:spPr bwMode="auto">
          <a:xfrm>
            <a:off x="1112838" y="2616200"/>
            <a:ext cx="484346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Persistência e Perseverança</a:t>
            </a:r>
          </a:p>
        </p:txBody>
      </p:sp>
      <p:sp>
        <p:nvSpPr>
          <p:cNvPr id="40976" name="Text Box 16"/>
          <p:cNvSpPr txBox="1">
            <a:spLocks noChangeArrowheads="1"/>
          </p:cNvSpPr>
          <p:nvPr/>
        </p:nvSpPr>
        <p:spPr bwMode="auto">
          <a:xfrm>
            <a:off x="1112838" y="2935288"/>
            <a:ext cx="758031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Aproveitamento das oportunidades de negócio</a:t>
            </a:r>
          </a:p>
        </p:txBody>
      </p:sp>
      <p:sp>
        <p:nvSpPr>
          <p:cNvPr id="40977" name="Text Box 17"/>
          <p:cNvSpPr txBox="1">
            <a:spLocks noChangeArrowheads="1"/>
          </p:cNvSpPr>
          <p:nvPr/>
        </p:nvSpPr>
        <p:spPr bwMode="auto">
          <a:xfrm>
            <a:off x="1112838" y="3294063"/>
            <a:ext cx="42830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Capacidade de liderança</a:t>
            </a:r>
          </a:p>
        </p:txBody>
      </p:sp>
      <p:sp>
        <p:nvSpPr>
          <p:cNvPr id="40978" name="Text Box 18"/>
          <p:cNvSpPr txBox="1">
            <a:spLocks noChangeArrowheads="1"/>
          </p:cNvSpPr>
          <p:nvPr/>
        </p:nvSpPr>
        <p:spPr bwMode="auto">
          <a:xfrm>
            <a:off x="1112838" y="3725863"/>
            <a:ext cx="5062537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Capacidade de assumir riscos</a:t>
            </a:r>
          </a:p>
        </p:txBody>
      </p:sp>
      <p:sp>
        <p:nvSpPr>
          <p:cNvPr id="40979" name="Text Box 19"/>
          <p:cNvSpPr txBox="1">
            <a:spLocks noChangeArrowheads="1"/>
          </p:cNvSpPr>
          <p:nvPr/>
        </p:nvSpPr>
        <p:spPr bwMode="auto">
          <a:xfrm>
            <a:off x="1112838" y="4518025"/>
            <a:ext cx="571976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Escolha de um bom administrador</a:t>
            </a:r>
          </a:p>
        </p:txBody>
      </p:sp>
      <p:sp>
        <p:nvSpPr>
          <p:cNvPr id="40980" name="Text Box 20"/>
          <p:cNvSpPr txBox="1">
            <a:spLocks noChangeArrowheads="1"/>
          </p:cNvSpPr>
          <p:nvPr/>
        </p:nvSpPr>
        <p:spPr bwMode="auto">
          <a:xfrm>
            <a:off x="1114425" y="4878388"/>
            <a:ext cx="39814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Uso de capital próprio</a:t>
            </a:r>
          </a:p>
        </p:txBody>
      </p:sp>
      <p:sp>
        <p:nvSpPr>
          <p:cNvPr id="40981" name="Text Box 21"/>
          <p:cNvSpPr txBox="1">
            <a:spLocks noChangeArrowheads="1"/>
          </p:cNvSpPr>
          <p:nvPr/>
        </p:nvSpPr>
        <p:spPr bwMode="auto">
          <a:xfrm>
            <a:off x="1116013" y="5268913"/>
            <a:ext cx="6383337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Reinvestimento dos lucros na empresa</a:t>
            </a:r>
          </a:p>
        </p:txBody>
      </p:sp>
      <p:sp>
        <p:nvSpPr>
          <p:cNvPr id="40982" name="Text Box 22"/>
          <p:cNvSpPr txBox="1">
            <a:spLocks noChangeArrowheads="1"/>
          </p:cNvSpPr>
          <p:nvPr/>
        </p:nvSpPr>
        <p:spPr bwMode="auto">
          <a:xfrm>
            <a:off x="1098550" y="5629275"/>
            <a:ext cx="46926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Acesso a novas tecnologias</a:t>
            </a:r>
          </a:p>
        </p:txBody>
      </p:sp>
      <p:sp>
        <p:nvSpPr>
          <p:cNvPr id="40983" name="Text Box 23"/>
          <p:cNvSpPr txBox="1">
            <a:spLocks noChangeArrowheads="1"/>
          </p:cNvSpPr>
          <p:nvPr/>
        </p:nvSpPr>
        <p:spPr bwMode="auto">
          <a:xfrm>
            <a:off x="1116013" y="5959475"/>
            <a:ext cx="79946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Terceirização das atividades meio das empresas</a:t>
            </a:r>
          </a:p>
        </p:txBody>
      </p:sp>
      <p:sp>
        <p:nvSpPr>
          <p:cNvPr id="40984" name="Text Box 24"/>
          <p:cNvSpPr txBox="1">
            <a:spLocks noChangeArrowheads="1"/>
          </p:cNvSpPr>
          <p:nvPr/>
        </p:nvSpPr>
        <p:spPr bwMode="auto">
          <a:xfrm>
            <a:off x="71438" y="6394450"/>
            <a:ext cx="37084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pt-BR" sz="1200" b="1" i="0">
                <a:latin typeface="Comic Sans MS" pitchFamily="66" charset="0"/>
              </a:rPr>
              <a:t>Fonte:  SEBRAE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5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4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40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350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9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9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40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9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9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40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9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9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9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40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09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09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09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09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40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09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0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0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0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40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3050"/>
                            </p:stCondLst>
                            <p:childTnLst>
                              <p:par>
                                <p:cTn id="7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 tmFilter="0,0; .5, 1; 1, 1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8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0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0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09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09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 tmFilter="0,0; .5, 1; 1, 1"/>
                                        <p:tgtEl>
                                          <p:spTgt spid="40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0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0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09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09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 tmFilter="0,0; .5, 1; 1, 1"/>
                                        <p:tgtEl>
                                          <p:spTgt spid="40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09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09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09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09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 tmFilter="0,0; .5, 1; 1, 1"/>
                                        <p:tgtEl>
                                          <p:spTgt spid="40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09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0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09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09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 tmFilter="0,0; .5, 1; 1, 1"/>
                                        <p:tgtEl>
                                          <p:spTgt spid="40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09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0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09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09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 tmFilter="0,0; .5, 1; 1, 1"/>
                                        <p:tgtEl>
                                          <p:spTgt spid="40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4350"/>
                            </p:stCondLst>
                            <p:childTnLst>
                              <p:par>
                                <p:cTn id="12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40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8" grpId="0"/>
      <p:bldP spid="40969" grpId="0"/>
      <p:bldP spid="40970" grpId="0"/>
      <p:bldP spid="40972" grpId="0"/>
      <p:bldP spid="40973" grpId="0"/>
      <p:bldP spid="40974" grpId="0"/>
      <p:bldP spid="40975" grpId="0"/>
      <p:bldP spid="40976" grpId="0"/>
      <p:bldP spid="40977" grpId="0"/>
      <p:bldP spid="40978" grpId="0"/>
      <p:bldP spid="40979" grpId="0"/>
      <p:bldP spid="40980" grpId="0"/>
      <p:bldP spid="40981" grpId="0"/>
      <p:bldP spid="40982" grpId="0"/>
      <p:bldP spid="40983" grpId="0"/>
      <p:bldP spid="4098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ço Reservado para Número de Slide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007C308-F1D2-458B-8367-BF29801665FA}" type="slidenum">
              <a:rPr lang="pt-BR" i="0" smtClean="0">
                <a:solidFill>
                  <a:schemeClr val="bg1"/>
                </a:solidFill>
                <a:latin typeface="Comic Sans MS" pitchFamily="66" charset="0"/>
              </a:rPr>
              <a:pPr eaLnBrk="1" hangingPunct="1"/>
              <a:t>16</a:t>
            </a:fld>
            <a:endParaRPr lang="pt-BR" i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4593427"/>
              </p:ext>
            </p:extLst>
          </p:nvPr>
        </p:nvGraphicFramePr>
        <p:xfrm>
          <a:off x="50800" y="1463675"/>
          <a:ext cx="9042400" cy="5272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003300" y="-36513"/>
            <a:ext cx="7456488" cy="1439863"/>
            <a:chOff x="632" y="-23"/>
            <a:chExt cx="4515" cy="907"/>
          </a:xfrm>
        </p:grpSpPr>
        <p:sp>
          <p:nvSpPr>
            <p:cNvPr id="17414" name="Text Box 6"/>
            <p:cNvSpPr txBox="1">
              <a:spLocks noChangeArrowheads="1"/>
            </p:cNvSpPr>
            <p:nvPr/>
          </p:nvSpPr>
          <p:spPr bwMode="auto">
            <a:xfrm>
              <a:off x="657" y="0"/>
              <a:ext cx="4490" cy="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pt-BR" sz="4300" b="1"/>
                <a:t>Número de Empresas Extintas por Ano no Estado de Goiás</a:t>
              </a:r>
            </a:p>
          </p:txBody>
        </p:sp>
        <p:sp>
          <p:nvSpPr>
            <p:cNvPr id="17415" name="Text Box 7"/>
            <p:cNvSpPr txBox="1">
              <a:spLocks noChangeArrowheads="1"/>
            </p:cNvSpPr>
            <p:nvPr/>
          </p:nvSpPr>
          <p:spPr bwMode="auto">
            <a:xfrm>
              <a:off x="632" y="-23"/>
              <a:ext cx="4490" cy="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pt-BR" sz="4300" b="1">
                  <a:solidFill>
                    <a:srgbClr val="FFFF00"/>
                  </a:solidFill>
                </a:rPr>
                <a:t>Número de Empresas Extintas por Ano no Estado de Goiás</a:t>
              </a:r>
            </a:p>
          </p:txBody>
        </p:sp>
      </p:grp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220663" y="6569075"/>
            <a:ext cx="3559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pt-BR" sz="1200" b="1" i="0">
                <a:solidFill>
                  <a:schemeClr val="bg1"/>
                </a:solidFill>
                <a:latin typeface="Comic Sans MS" pitchFamily="66" charset="0"/>
              </a:rPr>
              <a:t>Fonte: Junta Comercial do Estado de Goiás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348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Número de Slide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19B8CD4-2103-4CE1-8AD4-6D6919FA7B73}" type="slidenum">
              <a:rPr lang="pt-BR" i="0" smtClean="0">
                <a:solidFill>
                  <a:schemeClr val="bg1"/>
                </a:solidFill>
                <a:latin typeface="Comic Sans MS" pitchFamily="66" charset="0"/>
              </a:rPr>
              <a:pPr eaLnBrk="1" hangingPunct="1"/>
              <a:t>17</a:t>
            </a:fld>
            <a:endParaRPr lang="pt-BR" i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0053" name="Rectangle 117"/>
          <p:cNvSpPr>
            <a:spLocks noChangeArrowheads="1"/>
          </p:cNvSpPr>
          <p:nvPr/>
        </p:nvSpPr>
        <p:spPr bwMode="auto">
          <a:xfrm>
            <a:off x="184150" y="2687638"/>
            <a:ext cx="8748713" cy="4318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8223250" y="5421313"/>
            <a:ext cx="73977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23,9</a:t>
            </a:r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7089775" y="5421313"/>
            <a:ext cx="113347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16,1</a:t>
            </a:r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5722938" y="5421313"/>
            <a:ext cx="1366837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18,9</a:t>
            </a:r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4759325" y="5421313"/>
            <a:ext cx="9636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29,9</a:t>
            </a:r>
          </a:p>
        </p:txBody>
      </p:sp>
      <p:sp>
        <p:nvSpPr>
          <p:cNvPr id="39946" name="Rectangle 10"/>
          <p:cNvSpPr>
            <a:spLocks noChangeArrowheads="1"/>
          </p:cNvSpPr>
          <p:nvPr/>
        </p:nvSpPr>
        <p:spPr bwMode="auto">
          <a:xfrm>
            <a:off x="2806700" y="5421313"/>
            <a:ext cx="19526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21,6</a:t>
            </a:r>
          </a:p>
        </p:txBody>
      </p:sp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1960563" y="5421313"/>
            <a:ext cx="846137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22,0</a:t>
            </a:r>
          </a:p>
        </p:txBody>
      </p:sp>
      <p:sp>
        <p:nvSpPr>
          <p:cNvPr id="39948" name="Rectangle 12"/>
          <p:cNvSpPr>
            <a:spLocks noChangeArrowheads="1"/>
          </p:cNvSpPr>
          <p:nvPr/>
        </p:nvSpPr>
        <p:spPr bwMode="auto">
          <a:xfrm>
            <a:off x="179388" y="5421313"/>
            <a:ext cx="178117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2005</a:t>
            </a:r>
          </a:p>
        </p:txBody>
      </p:sp>
      <p:sp>
        <p:nvSpPr>
          <p:cNvPr id="39949" name="Rectangle 13"/>
          <p:cNvSpPr>
            <a:spLocks noChangeArrowheads="1"/>
          </p:cNvSpPr>
          <p:nvPr/>
        </p:nvSpPr>
        <p:spPr bwMode="auto">
          <a:xfrm>
            <a:off x="8223250" y="4965700"/>
            <a:ext cx="73977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36,6</a:t>
            </a:r>
          </a:p>
        </p:txBody>
      </p:sp>
      <p:sp>
        <p:nvSpPr>
          <p:cNvPr id="39950" name="Rectangle 14"/>
          <p:cNvSpPr>
            <a:spLocks noChangeArrowheads="1"/>
          </p:cNvSpPr>
          <p:nvPr/>
        </p:nvSpPr>
        <p:spPr bwMode="auto">
          <a:xfrm>
            <a:off x="7089775" y="4965700"/>
            <a:ext cx="113347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28,1</a:t>
            </a:r>
          </a:p>
        </p:txBody>
      </p:sp>
      <p:sp>
        <p:nvSpPr>
          <p:cNvPr id="39951" name="Rectangle 15"/>
          <p:cNvSpPr>
            <a:spLocks noChangeArrowheads="1"/>
          </p:cNvSpPr>
          <p:nvPr/>
        </p:nvSpPr>
        <p:spPr bwMode="auto">
          <a:xfrm>
            <a:off x="5722938" y="4965700"/>
            <a:ext cx="1366837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29,0</a:t>
            </a:r>
          </a:p>
        </p:txBody>
      </p:sp>
      <p:sp>
        <p:nvSpPr>
          <p:cNvPr id="39952" name="Rectangle 16"/>
          <p:cNvSpPr>
            <a:spLocks noChangeArrowheads="1"/>
          </p:cNvSpPr>
          <p:nvPr/>
        </p:nvSpPr>
        <p:spPr bwMode="auto">
          <a:xfrm>
            <a:off x="4759325" y="4965700"/>
            <a:ext cx="963613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28,4</a:t>
            </a:r>
          </a:p>
        </p:txBody>
      </p:sp>
      <p:sp>
        <p:nvSpPr>
          <p:cNvPr id="39953" name="Rectangle 17"/>
          <p:cNvSpPr>
            <a:spLocks noChangeArrowheads="1"/>
          </p:cNvSpPr>
          <p:nvPr/>
        </p:nvSpPr>
        <p:spPr bwMode="auto">
          <a:xfrm>
            <a:off x="2806700" y="4965700"/>
            <a:ext cx="195262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34,6</a:t>
            </a:r>
          </a:p>
        </p:txBody>
      </p:sp>
      <p:sp>
        <p:nvSpPr>
          <p:cNvPr id="39954" name="Rectangle 18"/>
          <p:cNvSpPr>
            <a:spLocks noChangeArrowheads="1"/>
          </p:cNvSpPr>
          <p:nvPr/>
        </p:nvSpPr>
        <p:spPr bwMode="auto">
          <a:xfrm>
            <a:off x="1960563" y="4965700"/>
            <a:ext cx="846137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31,3</a:t>
            </a:r>
          </a:p>
        </p:txBody>
      </p:sp>
      <p:sp>
        <p:nvSpPr>
          <p:cNvPr id="39955" name="Rectangle 19"/>
          <p:cNvSpPr>
            <a:spLocks noChangeArrowheads="1"/>
          </p:cNvSpPr>
          <p:nvPr/>
        </p:nvSpPr>
        <p:spPr bwMode="auto">
          <a:xfrm>
            <a:off x="179388" y="4965700"/>
            <a:ext cx="178117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2004</a:t>
            </a:r>
          </a:p>
        </p:txBody>
      </p:sp>
      <p:sp>
        <p:nvSpPr>
          <p:cNvPr id="39956" name="Rectangle 20"/>
          <p:cNvSpPr>
            <a:spLocks noChangeArrowheads="1"/>
          </p:cNvSpPr>
          <p:nvPr/>
        </p:nvSpPr>
        <p:spPr bwMode="auto">
          <a:xfrm>
            <a:off x="8223250" y="4510088"/>
            <a:ext cx="73977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36,3</a:t>
            </a:r>
          </a:p>
        </p:txBody>
      </p:sp>
      <p:sp>
        <p:nvSpPr>
          <p:cNvPr id="39957" name="Rectangle 21"/>
          <p:cNvSpPr>
            <a:spLocks noChangeArrowheads="1"/>
          </p:cNvSpPr>
          <p:nvPr/>
        </p:nvSpPr>
        <p:spPr bwMode="auto">
          <a:xfrm>
            <a:off x="7089775" y="4510088"/>
            <a:ext cx="113347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39,1</a:t>
            </a:r>
          </a:p>
        </p:txBody>
      </p:sp>
      <p:sp>
        <p:nvSpPr>
          <p:cNvPr id="39958" name="Rectangle 22"/>
          <p:cNvSpPr>
            <a:spLocks noChangeArrowheads="1"/>
          </p:cNvSpPr>
          <p:nvPr/>
        </p:nvSpPr>
        <p:spPr bwMode="auto">
          <a:xfrm>
            <a:off x="5722938" y="4510088"/>
            <a:ext cx="1366837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38,6</a:t>
            </a:r>
          </a:p>
        </p:txBody>
      </p:sp>
      <p:sp>
        <p:nvSpPr>
          <p:cNvPr id="39959" name="Rectangle 23"/>
          <p:cNvSpPr>
            <a:spLocks noChangeArrowheads="1"/>
          </p:cNvSpPr>
          <p:nvPr/>
        </p:nvSpPr>
        <p:spPr bwMode="auto">
          <a:xfrm>
            <a:off x="4759325" y="4510088"/>
            <a:ext cx="9636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27,8</a:t>
            </a:r>
          </a:p>
        </p:txBody>
      </p:sp>
      <p:sp>
        <p:nvSpPr>
          <p:cNvPr id="39960" name="Rectangle 24"/>
          <p:cNvSpPr>
            <a:spLocks noChangeArrowheads="1"/>
          </p:cNvSpPr>
          <p:nvPr/>
        </p:nvSpPr>
        <p:spPr bwMode="auto">
          <a:xfrm>
            <a:off x="2806700" y="4510088"/>
            <a:ext cx="19526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37,2</a:t>
            </a:r>
          </a:p>
        </p:txBody>
      </p:sp>
      <p:sp>
        <p:nvSpPr>
          <p:cNvPr id="39961" name="Rectangle 25"/>
          <p:cNvSpPr>
            <a:spLocks noChangeArrowheads="1"/>
          </p:cNvSpPr>
          <p:nvPr/>
        </p:nvSpPr>
        <p:spPr bwMode="auto">
          <a:xfrm>
            <a:off x="1960563" y="4510088"/>
            <a:ext cx="846137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35,9</a:t>
            </a:r>
          </a:p>
        </p:txBody>
      </p:sp>
      <p:sp>
        <p:nvSpPr>
          <p:cNvPr id="39962" name="Rectangle 26"/>
          <p:cNvSpPr>
            <a:spLocks noChangeArrowheads="1"/>
          </p:cNvSpPr>
          <p:nvPr/>
        </p:nvSpPr>
        <p:spPr bwMode="auto">
          <a:xfrm>
            <a:off x="179388" y="4510088"/>
            <a:ext cx="178117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2003</a:t>
            </a:r>
          </a:p>
        </p:txBody>
      </p:sp>
      <p:sp>
        <p:nvSpPr>
          <p:cNvPr id="39963" name="Rectangle 27"/>
          <p:cNvSpPr>
            <a:spLocks noChangeArrowheads="1"/>
          </p:cNvSpPr>
          <p:nvPr/>
        </p:nvSpPr>
        <p:spPr bwMode="auto">
          <a:xfrm>
            <a:off x="8223250" y="4054475"/>
            <a:ext cx="73977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52,9</a:t>
            </a:r>
          </a:p>
        </p:txBody>
      </p:sp>
      <p:sp>
        <p:nvSpPr>
          <p:cNvPr id="39964" name="Rectangle 28"/>
          <p:cNvSpPr>
            <a:spLocks noChangeArrowheads="1"/>
          </p:cNvSpPr>
          <p:nvPr/>
        </p:nvSpPr>
        <p:spPr bwMode="auto">
          <a:xfrm>
            <a:off x="7089775" y="4054475"/>
            <a:ext cx="113347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48,9</a:t>
            </a:r>
          </a:p>
        </p:txBody>
      </p:sp>
      <p:sp>
        <p:nvSpPr>
          <p:cNvPr id="39965" name="Rectangle 29"/>
          <p:cNvSpPr>
            <a:spLocks noChangeArrowheads="1"/>
          </p:cNvSpPr>
          <p:nvPr/>
        </p:nvSpPr>
        <p:spPr bwMode="auto">
          <a:xfrm>
            <a:off x="5722938" y="4054475"/>
            <a:ext cx="1366837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46,7</a:t>
            </a:r>
          </a:p>
        </p:txBody>
      </p:sp>
      <p:sp>
        <p:nvSpPr>
          <p:cNvPr id="39966" name="Rectangle 30"/>
          <p:cNvSpPr>
            <a:spLocks noChangeArrowheads="1"/>
          </p:cNvSpPr>
          <p:nvPr/>
        </p:nvSpPr>
        <p:spPr bwMode="auto">
          <a:xfrm>
            <a:off x="4759325" y="4054475"/>
            <a:ext cx="963613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47,5</a:t>
            </a:r>
          </a:p>
        </p:txBody>
      </p:sp>
      <p:sp>
        <p:nvSpPr>
          <p:cNvPr id="39967" name="Rectangle 31"/>
          <p:cNvSpPr>
            <a:spLocks noChangeArrowheads="1"/>
          </p:cNvSpPr>
          <p:nvPr/>
        </p:nvSpPr>
        <p:spPr bwMode="auto">
          <a:xfrm>
            <a:off x="2806700" y="4054475"/>
            <a:ext cx="195262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49,4</a:t>
            </a:r>
          </a:p>
        </p:txBody>
      </p:sp>
      <p:sp>
        <p:nvSpPr>
          <p:cNvPr id="39968" name="Rectangle 32"/>
          <p:cNvSpPr>
            <a:spLocks noChangeArrowheads="1"/>
          </p:cNvSpPr>
          <p:nvPr/>
        </p:nvSpPr>
        <p:spPr bwMode="auto">
          <a:xfrm>
            <a:off x="1960563" y="4054475"/>
            <a:ext cx="846137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49,4</a:t>
            </a:r>
          </a:p>
        </p:txBody>
      </p:sp>
      <p:sp>
        <p:nvSpPr>
          <p:cNvPr id="39969" name="Rectangle 33"/>
          <p:cNvSpPr>
            <a:spLocks noChangeArrowheads="1"/>
          </p:cNvSpPr>
          <p:nvPr/>
        </p:nvSpPr>
        <p:spPr bwMode="auto">
          <a:xfrm>
            <a:off x="179388" y="4054475"/>
            <a:ext cx="178117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2002</a:t>
            </a:r>
          </a:p>
        </p:txBody>
      </p:sp>
      <p:sp>
        <p:nvSpPr>
          <p:cNvPr id="39970" name="Rectangle 34"/>
          <p:cNvSpPr>
            <a:spLocks noChangeArrowheads="1"/>
          </p:cNvSpPr>
          <p:nvPr/>
        </p:nvSpPr>
        <p:spPr bwMode="auto">
          <a:xfrm>
            <a:off x="8223250" y="3598863"/>
            <a:ext cx="73977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60,1</a:t>
            </a:r>
          </a:p>
        </p:txBody>
      </p:sp>
      <p:sp>
        <p:nvSpPr>
          <p:cNvPr id="39971" name="Rectangle 35"/>
          <p:cNvSpPr>
            <a:spLocks noChangeArrowheads="1"/>
          </p:cNvSpPr>
          <p:nvPr/>
        </p:nvSpPr>
        <p:spPr bwMode="auto">
          <a:xfrm>
            <a:off x="7089775" y="3598863"/>
            <a:ext cx="113347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56,7</a:t>
            </a:r>
          </a:p>
        </p:txBody>
      </p:sp>
      <p:sp>
        <p:nvSpPr>
          <p:cNvPr id="39972" name="Rectangle 36"/>
          <p:cNvSpPr>
            <a:spLocks noChangeArrowheads="1"/>
          </p:cNvSpPr>
          <p:nvPr/>
        </p:nvSpPr>
        <p:spPr bwMode="auto">
          <a:xfrm>
            <a:off x="5722938" y="3598863"/>
            <a:ext cx="1366837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53,4</a:t>
            </a:r>
          </a:p>
        </p:txBody>
      </p:sp>
      <p:sp>
        <p:nvSpPr>
          <p:cNvPr id="39973" name="Rectangle 37"/>
          <p:cNvSpPr>
            <a:spLocks noChangeArrowheads="1"/>
          </p:cNvSpPr>
          <p:nvPr/>
        </p:nvSpPr>
        <p:spPr bwMode="auto">
          <a:xfrm>
            <a:off x="4759325" y="3598863"/>
            <a:ext cx="9636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 dirty="0">
                <a:solidFill>
                  <a:schemeClr val="bg1"/>
                </a:solidFill>
                <a:latin typeface="Comic Sans MS" pitchFamily="66" charset="0"/>
              </a:rPr>
              <a:t>51,6</a:t>
            </a:r>
          </a:p>
        </p:txBody>
      </p:sp>
      <p:sp>
        <p:nvSpPr>
          <p:cNvPr id="39974" name="Rectangle 38"/>
          <p:cNvSpPr>
            <a:spLocks noChangeArrowheads="1"/>
          </p:cNvSpPr>
          <p:nvPr/>
        </p:nvSpPr>
        <p:spPr bwMode="auto">
          <a:xfrm>
            <a:off x="2806700" y="3598863"/>
            <a:ext cx="19526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54,6</a:t>
            </a:r>
          </a:p>
        </p:txBody>
      </p:sp>
      <p:sp>
        <p:nvSpPr>
          <p:cNvPr id="39975" name="Rectangle 39"/>
          <p:cNvSpPr>
            <a:spLocks noChangeArrowheads="1"/>
          </p:cNvSpPr>
          <p:nvPr/>
        </p:nvSpPr>
        <p:spPr bwMode="auto">
          <a:xfrm>
            <a:off x="1960563" y="3598863"/>
            <a:ext cx="846137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56,4</a:t>
            </a:r>
          </a:p>
        </p:txBody>
      </p:sp>
      <p:sp>
        <p:nvSpPr>
          <p:cNvPr id="39976" name="Rectangle 40"/>
          <p:cNvSpPr>
            <a:spLocks noChangeArrowheads="1"/>
          </p:cNvSpPr>
          <p:nvPr/>
        </p:nvSpPr>
        <p:spPr bwMode="auto">
          <a:xfrm>
            <a:off x="179388" y="3598863"/>
            <a:ext cx="178117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2001</a:t>
            </a:r>
          </a:p>
        </p:txBody>
      </p:sp>
      <p:sp>
        <p:nvSpPr>
          <p:cNvPr id="39977" name="Rectangle 41"/>
          <p:cNvSpPr>
            <a:spLocks noChangeArrowheads="1"/>
          </p:cNvSpPr>
          <p:nvPr/>
        </p:nvSpPr>
        <p:spPr bwMode="auto">
          <a:xfrm>
            <a:off x="8223250" y="3143250"/>
            <a:ext cx="73977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58,9</a:t>
            </a:r>
          </a:p>
        </p:txBody>
      </p:sp>
      <p:sp>
        <p:nvSpPr>
          <p:cNvPr id="39978" name="Rectangle 42"/>
          <p:cNvSpPr>
            <a:spLocks noChangeArrowheads="1"/>
          </p:cNvSpPr>
          <p:nvPr/>
        </p:nvSpPr>
        <p:spPr bwMode="auto">
          <a:xfrm>
            <a:off x="7089775" y="3143250"/>
            <a:ext cx="113347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61,1</a:t>
            </a:r>
          </a:p>
        </p:txBody>
      </p:sp>
      <p:sp>
        <p:nvSpPr>
          <p:cNvPr id="39979" name="Rectangle 43"/>
          <p:cNvSpPr>
            <a:spLocks noChangeArrowheads="1"/>
          </p:cNvSpPr>
          <p:nvPr/>
        </p:nvSpPr>
        <p:spPr bwMode="auto">
          <a:xfrm>
            <a:off x="5722938" y="3143250"/>
            <a:ext cx="1366837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62,7</a:t>
            </a:r>
          </a:p>
        </p:txBody>
      </p:sp>
      <p:sp>
        <p:nvSpPr>
          <p:cNvPr id="39980" name="Rectangle 44"/>
          <p:cNvSpPr>
            <a:spLocks noChangeArrowheads="1"/>
          </p:cNvSpPr>
          <p:nvPr/>
        </p:nvSpPr>
        <p:spPr bwMode="auto">
          <a:xfrm>
            <a:off x="4759325" y="3143250"/>
            <a:ext cx="963613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53,4</a:t>
            </a:r>
          </a:p>
        </p:txBody>
      </p:sp>
      <p:sp>
        <p:nvSpPr>
          <p:cNvPr id="39981" name="Rectangle 45"/>
          <p:cNvSpPr>
            <a:spLocks noChangeArrowheads="1"/>
          </p:cNvSpPr>
          <p:nvPr/>
        </p:nvSpPr>
        <p:spPr bwMode="auto">
          <a:xfrm>
            <a:off x="2806700" y="3143250"/>
            <a:ext cx="195262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chemeClr val="bg1"/>
                </a:solidFill>
                <a:latin typeface="Comic Sans MS" pitchFamily="66" charset="0"/>
              </a:rPr>
              <a:t>53,9</a:t>
            </a:r>
          </a:p>
        </p:txBody>
      </p:sp>
      <p:sp>
        <p:nvSpPr>
          <p:cNvPr id="39982" name="Rectangle 46"/>
          <p:cNvSpPr>
            <a:spLocks noChangeArrowheads="1"/>
          </p:cNvSpPr>
          <p:nvPr/>
        </p:nvSpPr>
        <p:spPr bwMode="auto">
          <a:xfrm>
            <a:off x="1960563" y="3143250"/>
            <a:ext cx="846137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 dirty="0">
                <a:solidFill>
                  <a:schemeClr val="bg1"/>
                </a:solidFill>
                <a:latin typeface="Comic Sans MS" pitchFamily="66" charset="0"/>
              </a:rPr>
              <a:t>59,9</a:t>
            </a:r>
          </a:p>
        </p:txBody>
      </p:sp>
      <p:sp>
        <p:nvSpPr>
          <p:cNvPr id="39983" name="Rectangle 47"/>
          <p:cNvSpPr>
            <a:spLocks noChangeArrowheads="1"/>
          </p:cNvSpPr>
          <p:nvPr/>
        </p:nvSpPr>
        <p:spPr bwMode="auto">
          <a:xfrm>
            <a:off x="179388" y="3143250"/>
            <a:ext cx="178117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 dirty="0">
                <a:solidFill>
                  <a:schemeClr val="bg1"/>
                </a:solidFill>
                <a:latin typeface="Comic Sans MS" pitchFamily="66" charset="0"/>
              </a:rPr>
              <a:t>2000</a:t>
            </a:r>
          </a:p>
        </p:txBody>
      </p:sp>
      <p:sp>
        <p:nvSpPr>
          <p:cNvPr id="39984" name="Rectangle 48"/>
          <p:cNvSpPr>
            <a:spLocks noChangeArrowheads="1"/>
          </p:cNvSpPr>
          <p:nvPr/>
        </p:nvSpPr>
        <p:spPr bwMode="auto">
          <a:xfrm>
            <a:off x="8223250" y="2687638"/>
            <a:ext cx="73977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rgbClr val="0000CC"/>
                </a:solidFill>
                <a:latin typeface="Comic Sans MS" pitchFamily="66" charset="0"/>
              </a:rPr>
              <a:t>Sul</a:t>
            </a:r>
          </a:p>
        </p:txBody>
      </p:sp>
      <p:sp>
        <p:nvSpPr>
          <p:cNvPr id="39985" name="Rectangle 49"/>
          <p:cNvSpPr>
            <a:spLocks noChangeArrowheads="1"/>
          </p:cNvSpPr>
          <p:nvPr/>
        </p:nvSpPr>
        <p:spPr bwMode="auto">
          <a:xfrm>
            <a:off x="7089775" y="2687638"/>
            <a:ext cx="113347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rgbClr val="0000CC"/>
                </a:solidFill>
                <a:latin typeface="Comic Sans MS" pitchFamily="66" charset="0"/>
              </a:rPr>
              <a:t>Sudeste</a:t>
            </a:r>
          </a:p>
        </p:txBody>
      </p:sp>
      <p:sp>
        <p:nvSpPr>
          <p:cNvPr id="39986" name="Rectangle 50"/>
          <p:cNvSpPr>
            <a:spLocks noChangeArrowheads="1"/>
          </p:cNvSpPr>
          <p:nvPr/>
        </p:nvSpPr>
        <p:spPr bwMode="auto">
          <a:xfrm>
            <a:off x="5722938" y="2687638"/>
            <a:ext cx="1366837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rgbClr val="0000CC"/>
                </a:solidFill>
                <a:latin typeface="Comic Sans MS" pitchFamily="66" charset="0"/>
              </a:rPr>
              <a:t>Nordeste</a:t>
            </a:r>
          </a:p>
        </p:txBody>
      </p:sp>
      <p:sp>
        <p:nvSpPr>
          <p:cNvPr id="39987" name="Rectangle 51"/>
          <p:cNvSpPr>
            <a:spLocks noChangeArrowheads="1"/>
          </p:cNvSpPr>
          <p:nvPr/>
        </p:nvSpPr>
        <p:spPr bwMode="auto">
          <a:xfrm>
            <a:off x="4759325" y="2687638"/>
            <a:ext cx="9636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rgbClr val="0000CC"/>
                </a:solidFill>
                <a:latin typeface="Comic Sans MS" pitchFamily="66" charset="0"/>
              </a:rPr>
              <a:t>Norte</a:t>
            </a:r>
          </a:p>
        </p:txBody>
      </p:sp>
      <p:sp>
        <p:nvSpPr>
          <p:cNvPr id="39988" name="Rectangle 52"/>
          <p:cNvSpPr>
            <a:spLocks noChangeArrowheads="1"/>
          </p:cNvSpPr>
          <p:nvPr/>
        </p:nvSpPr>
        <p:spPr bwMode="auto">
          <a:xfrm>
            <a:off x="2806700" y="2687638"/>
            <a:ext cx="19526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rgbClr val="0000CC"/>
                </a:solidFill>
                <a:latin typeface="Comic Sans MS" pitchFamily="66" charset="0"/>
              </a:rPr>
              <a:t>Centro-Oeste</a:t>
            </a:r>
          </a:p>
        </p:txBody>
      </p:sp>
      <p:sp>
        <p:nvSpPr>
          <p:cNvPr id="39989" name="Rectangle 53"/>
          <p:cNvSpPr>
            <a:spLocks noChangeArrowheads="1"/>
          </p:cNvSpPr>
          <p:nvPr/>
        </p:nvSpPr>
        <p:spPr bwMode="auto">
          <a:xfrm>
            <a:off x="1960563" y="2687638"/>
            <a:ext cx="846137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rgbClr val="0000CC"/>
                </a:solidFill>
                <a:latin typeface="Comic Sans MS" pitchFamily="66" charset="0"/>
              </a:rPr>
              <a:t>Brasil</a:t>
            </a:r>
          </a:p>
        </p:txBody>
      </p:sp>
      <p:sp>
        <p:nvSpPr>
          <p:cNvPr id="39990" name="Rectangle 54"/>
          <p:cNvSpPr>
            <a:spLocks noChangeArrowheads="1"/>
          </p:cNvSpPr>
          <p:nvPr/>
        </p:nvSpPr>
        <p:spPr bwMode="auto">
          <a:xfrm>
            <a:off x="179388" y="2687638"/>
            <a:ext cx="178117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900" b="1" i="0">
                <a:solidFill>
                  <a:srgbClr val="0000CC"/>
                </a:solidFill>
                <a:latin typeface="Comic Sans MS" pitchFamily="66" charset="0"/>
              </a:rPr>
              <a:t>Região/Ano</a:t>
            </a:r>
          </a:p>
        </p:txBody>
      </p:sp>
      <p:sp>
        <p:nvSpPr>
          <p:cNvPr id="39991" name="Line 55"/>
          <p:cNvSpPr>
            <a:spLocks noChangeShapeType="1"/>
          </p:cNvSpPr>
          <p:nvPr/>
        </p:nvSpPr>
        <p:spPr bwMode="auto">
          <a:xfrm>
            <a:off x="179388" y="3143250"/>
            <a:ext cx="87836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9992" name="Line 56"/>
          <p:cNvSpPr>
            <a:spLocks noChangeShapeType="1"/>
          </p:cNvSpPr>
          <p:nvPr/>
        </p:nvSpPr>
        <p:spPr bwMode="auto">
          <a:xfrm>
            <a:off x="1960563" y="2687638"/>
            <a:ext cx="0" cy="3189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9993" name="Line 57"/>
          <p:cNvSpPr>
            <a:spLocks noChangeShapeType="1"/>
          </p:cNvSpPr>
          <p:nvPr/>
        </p:nvSpPr>
        <p:spPr bwMode="auto">
          <a:xfrm>
            <a:off x="2806700" y="2687638"/>
            <a:ext cx="0" cy="3189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9994" name="Line 58"/>
          <p:cNvSpPr>
            <a:spLocks noChangeShapeType="1"/>
          </p:cNvSpPr>
          <p:nvPr/>
        </p:nvSpPr>
        <p:spPr bwMode="auto">
          <a:xfrm>
            <a:off x="4759325" y="2687638"/>
            <a:ext cx="0" cy="3189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9995" name="Line 59"/>
          <p:cNvSpPr>
            <a:spLocks noChangeShapeType="1"/>
          </p:cNvSpPr>
          <p:nvPr/>
        </p:nvSpPr>
        <p:spPr bwMode="auto">
          <a:xfrm>
            <a:off x="5722938" y="2687638"/>
            <a:ext cx="0" cy="3189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9996" name="Line 60"/>
          <p:cNvSpPr>
            <a:spLocks noChangeShapeType="1"/>
          </p:cNvSpPr>
          <p:nvPr/>
        </p:nvSpPr>
        <p:spPr bwMode="auto">
          <a:xfrm>
            <a:off x="7089775" y="2687638"/>
            <a:ext cx="0" cy="3189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9997" name="Line 61"/>
          <p:cNvSpPr>
            <a:spLocks noChangeShapeType="1"/>
          </p:cNvSpPr>
          <p:nvPr/>
        </p:nvSpPr>
        <p:spPr bwMode="auto">
          <a:xfrm>
            <a:off x="8223250" y="2687638"/>
            <a:ext cx="0" cy="3189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9998" name="Line 62"/>
          <p:cNvSpPr>
            <a:spLocks noChangeShapeType="1"/>
          </p:cNvSpPr>
          <p:nvPr/>
        </p:nvSpPr>
        <p:spPr bwMode="auto">
          <a:xfrm>
            <a:off x="179388" y="3598863"/>
            <a:ext cx="87836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9999" name="Line 63"/>
          <p:cNvSpPr>
            <a:spLocks noChangeShapeType="1"/>
          </p:cNvSpPr>
          <p:nvPr/>
        </p:nvSpPr>
        <p:spPr bwMode="auto">
          <a:xfrm>
            <a:off x="179388" y="4054475"/>
            <a:ext cx="87836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0000" name="Line 64"/>
          <p:cNvSpPr>
            <a:spLocks noChangeShapeType="1"/>
          </p:cNvSpPr>
          <p:nvPr/>
        </p:nvSpPr>
        <p:spPr bwMode="auto">
          <a:xfrm>
            <a:off x="179388" y="4510088"/>
            <a:ext cx="87836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0001" name="Line 65"/>
          <p:cNvSpPr>
            <a:spLocks noChangeShapeType="1"/>
          </p:cNvSpPr>
          <p:nvPr/>
        </p:nvSpPr>
        <p:spPr bwMode="auto">
          <a:xfrm>
            <a:off x="179388" y="4965700"/>
            <a:ext cx="87836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0002" name="Line 66"/>
          <p:cNvSpPr>
            <a:spLocks noChangeShapeType="1"/>
          </p:cNvSpPr>
          <p:nvPr/>
        </p:nvSpPr>
        <p:spPr bwMode="auto">
          <a:xfrm>
            <a:off x="179388" y="5421313"/>
            <a:ext cx="87836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0003" name="Line 67"/>
          <p:cNvSpPr>
            <a:spLocks noChangeShapeType="1"/>
          </p:cNvSpPr>
          <p:nvPr/>
        </p:nvSpPr>
        <p:spPr bwMode="auto">
          <a:xfrm>
            <a:off x="179388" y="2687638"/>
            <a:ext cx="8783637" cy="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0004" name="Line 68"/>
          <p:cNvSpPr>
            <a:spLocks noChangeShapeType="1"/>
          </p:cNvSpPr>
          <p:nvPr/>
        </p:nvSpPr>
        <p:spPr bwMode="auto">
          <a:xfrm>
            <a:off x="179388" y="2687638"/>
            <a:ext cx="0" cy="3189287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0005" name="Line 69"/>
          <p:cNvSpPr>
            <a:spLocks noChangeShapeType="1"/>
          </p:cNvSpPr>
          <p:nvPr/>
        </p:nvSpPr>
        <p:spPr bwMode="auto">
          <a:xfrm>
            <a:off x="8963025" y="2687638"/>
            <a:ext cx="0" cy="3189287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0006" name="Line 70"/>
          <p:cNvSpPr>
            <a:spLocks noChangeShapeType="1"/>
          </p:cNvSpPr>
          <p:nvPr/>
        </p:nvSpPr>
        <p:spPr bwMode="auto">
          <a:xfrm>
            <a:off x="179388" y="5876925"/>
            <a:ext cx="8783637" cy="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" name="Group 313"/>
          <p:cNvGrpSpPr>
            <a:grpSpLocks/>
          </p:cNvGrpSpPr>
          <p:nvPr/>
        </p:nvGrpSpPr>
        <p:grpSpPr bwMode="auto">
          <a:xfrm>
            <a:off x="34925" y="484188"/>
            <a:ext cx="9099550" cy="762000"/>
            <a:chOff x="-87" y="124"/>
            <a:chExt cx="5732" cy="480"/>
          </a:xfrm>
        </p:grpSpPr>
        <p:sp>
          <p:nvSpPr>
            <p:cNvPr id="18504" name="Rectangle 314"/>
            <p:cNvSpPr>
              <a:spLocks noChangeArrowheads="1"/>
            </p:cNvSpPr>
            <p:nvPr/>
          </p:nvSpPr>
          <p:spPr bwMode="auto">
            <a:xfrm>
              <a:off x="-69" y="143"/>
              <a:ext cx="5714" cy="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4200" b="1"/>
                <a:t>Taxa em % de Mortalidade de Empresas</a:t>
              </a:r>
            </a:p>
          </p:txBody>
        </p:sp>
        <p:sp>
          <p:nvSpPr>
            <p:cNvPr id="18505" name="Rectangle 315"/>
            <p:cNvSpPr>
              <a:spLocks noChangeArrowheads="1"/>
            </p:cNvSpPr>
            <p:nvPr/>
          </p:nvSpPr>
          <p:spPr bwMode="auto">
            <a:xfrm>
              <a:off x="-87" y="124"/>
              <a:ext cx="5714" cy="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4200" b="1" dirty="0">
                  <a:solidFill>
                    <a:srgbClr val="FFFF00"/>
                  </a:solidFill>
                </a:rPr>
                <a:t>Taxa em % de Mortalidade de Empresas</a:t>
              </a:r>
            </a:p>
          </p:txBody>
        </p:sp>
      </p:grpSp>
      <p:sp>
        <p:nvSpPr>
          <p:cNvPr id="40252" name="Text Box 316"/>
          <p:cNvSpPr txBox="1">
            <a:spLocks noChangeArrowheads="1"/>
          </p:cNvSpPr>
          <p:nvPr/>
        </p:nvSpPr>
        <p:spPr bwMode="auto">
          <a:xfrm>
            <a:off x="3632200" y="1493838"/>
            <a:ext cx="1660525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pt-BR" sz="4300" b="1" i="0">
                <a:solidFill>
                  <a:schemeClr val="bg1"/>
                </a:solidFill>
                <a:latin typeface="Comic Sans MS" pitchFamily="66" charset="0"/>
              </a:rPr>
              <a:t>Brasil</a:t>
            </a:r>
          </a:p>
        </p:txBody>
      </p:sp>
      <p:sp>
        <p:nvSpPr>
          <p:cNvPr id="40254" name="Text Box 318"/>
          <p:cNvSpPr txBox="1">
            <a:spLocks noChangeArrowheads="1"/>
          </p:cNvSpPr>
          <p:nvPr/>
        </p:nvSpPr>
        <p:spPr bwMode="auto">
          <a:xfrm>
            <a:off x="71438" y="6597650"/>
            <a:ext cx="907256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pt-BR" sz="1200" b="1" i="0">
                <a:latin typeface="Tempus Sans ITC" pitchFamily="82" charset="0"/>
              </a:rPr>
              <a:t>Fonte: SEBRAE - Fatores Condicionantes e Taxas de Sobrevivência e Mortalidade das Micro e Pequenas </a:t>
            </a:r>
            <a:r>
              <a:rPr lang="pt-BR" sz="1200" b="1" i="0">
                <a:latin typeface="Comic Sans MS" pitchFamily="66" charset="0"/>
              </a:rPr>
              <a:t>Empresas</a:t>
            </a:r>
            <a:r>
              <a:rPr lang="pt-BR" sz="1200" b="1" i="0">
                <a:latin typeface="Tempus Sans ITC" pitchFamily="82" charset="0"/>
              </a:rPr>
              <a:t> no Brasil 2000/2005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0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40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40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40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40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40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40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9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39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39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6" dur="500"/>
                                        <p:tgtEl>
                                          <p:spTgt spid="39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39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2" dur="500"/>
                                        <p:tgtEl>
                                          <p:spTgt spid="39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39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39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39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5" dur="500"/>
                                        <p:tgtEl>
                                          <p:spTgt spid="40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9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39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9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9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9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9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 tmFilter="0,0; .5, 1; 1, 1"/>
                                        <p:tgtEl>
                                          <p:spTgt spid="39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9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9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9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9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 tmFilter="0,0; .5, 1; 1, 1"/>
                                        <p:tgtEl>
                                          <p:spTgt spid="39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9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9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9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9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 tmFilter="0,0; .5, 1; 1, 1"/>
                                        <p:tgtEl>
                                          <p:spTgt spid="39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9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9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9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9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 tmFilter="0,0; .5, 1; 1, 1"/>
                                        <p:tgtEl>
                                          <p:spTgt spid="39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9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9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99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99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 tmFilter="0,0; .5, 1; 1, 1"/>
                                        <p:tgtEl>
                                          <p:spTgt spid="39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99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99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99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99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 tmFilter="0,0; .5, 1; 1, 1"/>
                                        <p:tgtEl>
                                          <p:spTgt spid="39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99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9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1" dur="500"/>
                                        <p:tgtEl>
                                          <p:spTgt spid="39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99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9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6" dur="500"/>
                                        <p:tgtEl>
                                          <p:spTgt spid="39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99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99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1" dur="500"/>
                                        <p:tgtEl>
                                          <p:spTgt spid="39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9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9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6" dur="500"/>
                                        <p:tgtEl>
                                          <p:spTgt spid="39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9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9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1" dur="500"/>
                                        <p:tgtEl>
                                          <p:spTgt spid="39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99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9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6" dur="500"/>
                                        <p:tgtEl>
                                          <p:spTgt spid="39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399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99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1" dur="500"/>
                                        <p:tgtEl>
                                          <p:spTgt spid="39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99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9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6" dur="500"/>
                                        <p:tgtEl>
                                          <p:spTgt spid="39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9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39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1" dur="500"/>
                                        <p:tgtEl>
                                          <p:spTgt spid="39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39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39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6" dur="500"/>
                                        <p:tgtEl>
                                          <p:spTgt spid="39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9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39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1" dur="500"/>
                                        <p:tgtEl>
                                          <p:spTgt spid="39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39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39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6" dur="500"/>
                                        <p:tgtEl>
                                          <p:spTgt spid="39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39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39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1" dur="500"/>
                                        <p:tgtEl>
                                          <p:spTgt spid="39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39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39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6" dur="500"/>
                                        <p:tgtEl>
                                          <p:spTgt spid="39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39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39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1" dur="500"/>
                                        <p:tgtEl>
                                          <p:spTgt spid="39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39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39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6" dur="500"/>
                                        <p:tgtEl>
                                          <p:spTgt spid="39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39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39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1" dur="500"/>
                                        <p:tgtEl>
                                          <p:spTgt spid="39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39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39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6" dur="500"/>
                                        <p:tgtEl>
                                          <p:spTgt spid="39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39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39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1" dur="500"/>
                                        <p:tgtEl>
                                          <p:spTgt spid="39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39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39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6" dur="500"/>
                                        <p:tgtEl>
                                          <p:spTgt spid="39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39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39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1" dur="500"/>
                                        <p:tgtEl>
                                          <p:spTgt spid="39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39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39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6" dur="500"/>
                                        <p:tgtEl>
                                          <p:spTgt spid="39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39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39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1" dur="500"/>
                                        <p:tgtEl>
                                          <p:spTgt spid="39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399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399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6" dur="500"/>
                                        <p:tgtEl>
                                          <p:spTgt spid="39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39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39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1" dur="500"/>
                                        <p:tgtEl>
                                          <p:spTgt spid="39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39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39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6" dur="500"/>
                                        <p:tgtEl>
                                          <p:spTgt spid="39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39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39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1" dur="500"/>
                                        <p:tgtEl>
                                          <p:spTgt spid="39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39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39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6" dur="500"/>
                                        <p:tgtEl>
                                          <p:spTgt spid="39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39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39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1" dur="500"/>
                                        <p:tgtEl>
                                          <p:spTgt spid="39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39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39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6" dur="500"/>
                                        <p:tgtEl>
                                          <p:spTgt spid="39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1" dur="500"/>
                                        <p:tgtEl>
                                          <p:spTgt spid="39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6" dur="500"/>
                                        <p:tgtEl>
                                          <p:spTgt spid="39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9" dur="5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5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1" dur="500"/>
                                        <p:tgtEl>
                                          <p:spTgt spid="39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4" dur="500" fill="hold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500" fill="hold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6" dur="500"/>
                                        <p:tgtEl>
                                          <p:spTgt spid="39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500" fill="hold"/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1" dur="500"/>
                                        <p:tgtEl>
                                          <p:spTgt spid="39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 fill="hold"/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6" dur="5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1" dur="5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6" dur="5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9" dur="500" fill="hold"/>
                                        <p:tgtEl>
                                          <p:spTgt spid="399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399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1" dur="5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4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6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9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1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4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6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2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0" dur="500"/>
                                        <p:tgtEl>
                                          <p:spTgt spid="4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53" grpId="0" animBg="1"/>
      <p:bldP spid="39942" grpId="0"/>
      <p:bldP spid="39943" grpId="0"/>
      <p:bldP spid="39944" grpId="0"/>
      <p:bldP spid="39945" grpId="0"/>
      <p:bldP spid="39946" grpId="0"/>
      <p:bldP spid="39947" grpId="0"/>
      <p:bldP spid="39948" grpId="0"/>
      <p:bldP spid="39949" grpId="0"/>
      <p:bldP spid="39950" grpId="0"/>
      <p:bldP spid="39951" grpId="0"/>
      <p:bldP spid="39952" grpId="0"/>
      <p:bldP spid="39953" grpId="0"/>
      <p:bldP spid="39954" grpId="0"/>
      <p:bldP spid="39955" grpId="0"/>
      <p:bldP spid="39956" grpId="0"/>
      <p:bldP spid="39957" grpId="0"/>
      <p:bldP spid="39958" grpId="0"/>
      <p:bldP spid="39959" grpId="0"/>
      <p:bldP spid="39960" grpId="0"/>
      <p:bldP spid="39961" grpId="0"/>
      <p:bldP spid="39962" grpId="0"/>
      <p:bldP spid="39963" grpId="0"/>
      <p:bldP spid="39964" grpId="0"/>
      <p:bldP spid="39965" grpId="0"/>
      <p:bldP spid="39966" grpId="0"/>
      <p:bldP spid="39967" grpId="0"/>
      <p:bldP spid="39968" grpId="0"/>
      <p:bldP spid="39969" grpId="0"/>
      <p:bldP spid="39970" grpId="0"/>
      <p:bldP spid="39971" grpId="0"/>
      <p:bldP spid="39972" grpId="0"/>
      <p:bldP spid="39973" grpId="0"/>
      <p:bldP spid="39974" grpId="0"/>
      <p:bldP spid="39975" grpId="0"/>
      <p:bldP spid="39976" grpId="0"/>
      <p:bldP spid="39977" grpId="0"/>
      <p:bldP spid="39978" grpId="0"/>
      <p:bldP spid="39979" grpId="0"/>
      <p:bldP spid="39980" grpId="0"/>
      <p:bldP spid="39981" grpId="0"/>
      <p:bldP spid="39982" grpId="0"/>
      <p:bldP spid="39983" grpId="0"/>
      <p:bldP spid="39984" grpId="0"/>
      <p:bldP spid="39985" grpId="0"/>
      <p:bldP spid="39986" grpId="0"/>
      <p:bldP spid="39987" grpId="0"/>
      <p:bldP spid="39988" grpId="0"/>
      <p:bldP spid="39989" grpId="0"/>
      <p:bldP spid="39990" grpId="0"/>
      <p:bldP spid="39991" grpId="0" animBg="1"/>
      <p:bldP spid="39992" grpId="0" animBg="1"/>
      <p:bldP spid="39993" grpId="0" animBg="1"/>
      <p:bldP spid="39994" grpId="0" animBg="1"/>
      <p:bldP spid="39995" grpId="0" animBg="1"/>
      <p:bldP spid="39996" grpId="0" animBg="1"/>
      <p:bldP spid="39997" grpId="0" animBg="1"/>
      <p:bldP spid="39998" grpId="0" animBg="1"/>
      <p:bldP spid="39999" grpId="0" animBg="1"/>
      <p:bldP spid="40000" grpId="0" animBg="1"/>
      <p:bldP spid="40001" grpId="0" animBg="1"/>
      <p:bldP spid="40002" grpId="0" animBg="1"/>
      <p:bldP spid="40003" grpId="0" animBg="1"/>
      <p:bldP spid="40004" grpId="0" animBg="1"/>
      <p:bldP spid="40005" grpId="0" animBg="1"/>
      <p:bldP spid="40006" grpId="0" animBg="1"/>
      <p:bldP spid="40252" grpId="0"/>
      <p:bldP spid="4025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ço Reservado para Número de Slide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3D49636-0151-4221-85A3-88700842CFA2}" type="slidenum">
              <a:rPr lang="pt-BR" i="0" smtClean="0">
                <a:solidFill>
                  <a:schemeClr val="bg1"/>
                </a:solidFill>
                <a:latin typeface="Comic Sans MS" pitchFamily="66" charset="0"/>
              </a:rPr>
              <a:pPr eaLnBrk="1" hangingPunct="1"/>
              <a:t>18</a:t>
            </a:fld>
            <a:endParaRPr lang="pt-BR" i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69900" y="347663"/>
            <a:ext cx="8204200" cy="731837"/>
            <a:chOff x="200" y="134"/>
            <a:chExt cx="5168" cy="461"/>
          </a:xfrm>
        </p:grpSpPr>
        <p:sp>
          <p:nvSpPr>
            <p:cNvPr id="19470" name="Rectangle 5"/>
            <p:cNvSpPr>
              <a:spLocks noChangeArrowheads="1"/>
            </p:cNvSpPr>
            <p:nvPr/>
          </p:nvSpPr>
          <p:spPr bwMode="auto">
            <a:xfrm>
              <a:off x="219" y="153"/>
              <a:ext cx="5149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4000" b="1"/>
                <a:t>Fatores de Fechamento das Empresas</a:t>
              </a:r>
            </a:p>
          </p:txBody>
        </p:sp>
        <p:sp>
          <p:nvSpPr>
            <p:cNvPr id="19471" name="Rectangle 6"/>
            <p:cNvSpPr>
              <a:spLocks noChangeArrowheads="1"/>
            </p:cNvSpPr>
            <p:nvPr/>
          </p:nvSpPr>
          <p:spPr bwMode="auto">
            <a:xfrm>
              <a:off x="200" y="134"/>
              <a:ext cx="5149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4000" b="1">
                  <a:solidFill>
                    <a:srgbClr val="FFFF00"/>
                  </a:solidFill>
                </a:rPr>
                <a:t>Fatores de Fechamento das Empresas</a:t>
              </a:r>
            </a:p>
          </p:txBody>
        </p:sp>
      </p:grp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0" y="2043113"/>
            <a:ext cx="2797175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>
                <a:srgbClr val="FFFF00"/>
              </a:buClr>
              <a:buFontTx/>
              <a:buChar char="•"/>
            </a:pPr>
            <a:r>
              <a:rPr lang="pt-BR" sz="2300" b="1" i="0">
                <a:solidFill>
                  <a:schemeClr val="bg1"/>
                </a:solidFill>
                <a:latin typeface="Comic Sans MS" pitchFamily="66" charset="0"/>
              </a:rPr>
              <a:t> Políticas Públicas</a:t>
            </a:r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0" y="2435225"/>
            <a:ext cx="39751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>
                <a:srgbClr val="FFFF00"/>
              </a:buClr>
              <a:buFontTx/>
              <a:buChar char="•"/>
            </a:pPr>
            <a:r>
              <a:rPr lang="pt-BR" sz="2300" b="1" i="0">
                <a:solidFill>
                  <a:schemeClr val="bg1"/>
                </a:solidFill>
                <a:latin typeface="Comic Sans MS" pitchFamily="66" charset="0"/>
              </a:rPr>
              <a:t> Carga Tributaria Elevada</a:t>
            </a:r>
          </a:p>
        </p:txBody>
      </p:sp>
      <p:sp>
        <p:nvSpPr>
          <p:cNvPr id="41995" name="Text Box 11"/>
          <p:cNvSpPr txBox="1">
            <a:spLocks noChangeArrowheads="1"/>
          </p:cNvSpPr>
          <p:nvPr/>
        </p:nvSpPr>
        <p:spPr bwMode="auto">
          <a:xfrm>
            <a:off x="0" y="2908300"/>
            <a:ext cx="4017963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>
                <a:srgbClr val="FFFF00"/>
              </a:buClr>
              <a:buFontTx/>
              <a:buChar char="•"/>
            </a:pPr>
            <a:r>
              <a:rPr lang="pt-BR" sz="2300" b="1" i="0">
                <a:solidFill>
                  <a:schemeClr val="bg1"/>
                </a:solidFill>
                <a:latin typeface="Comic Sans MS" pitchFamily="66" charset="0"/>
              </a:rPr>
              <a:t> Concorrência Muito Forte</a:t>
            </a:r>
          </a:p>
        </p:txBody>
      </p:sp>
      <p:sp>
        <p:nvSpPr>
          <p:cNvPr id="42000" name="Text Box 16"/>
          <p:cNvSpPr txBox="1">
            <a:spLocks noChangeArrowheads="1"/>
          </p:cNvSpPr>
          <p:nvPr/>
        </p:nvSpPr>
        <p:spPr bwMode="auto">
          <a:xfrm>
            <a:off x="0" y="3330575"/>
            <a:ext cx="3856038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>
                <a:srgbClr val="FFFF00"/>
              </a:buClr>
              <a:buFontTx/>
              <a:buChar char="•"/>
            </a:pPr>
            <a:r>
              <a:rPr lang="pt-BR" sz="2300" b="1" i="0">
                <a:solidFill>
                  <a:schemeClr val="bg1"/>
                </a:solidFill>
                <a:latin typeface="Comic Sans MS" pitchFamily="66" charset="0"/>
              </a:rPr>
              <a:t> Falta de Capital de Giro</a:t>
            </a:r>
          </a:p>
        </p:txBody>
      </p:sp>
      <p:sp>
        <p:nvSpPr>
          <p:cNvPr id="42002" name="Text Box 18"/>
          <p:cNvSpPr txBox="1">
            <a:spLocks noChangeArrowheads="1"/>
          </p:cNvSpPr>
          <p:nvPr/>
        </p:nvSpPr>
        <p:spPr bwMode="auto">
          <a:xfrm>
            <a:off x="-4763" y="1608138"/>
            <a:ext cx="5184776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>
                <a:srgbClr val="FFFF00"/>
              </a:buClr>
              <a:buFontTx/>
              <a:buChar char="•"/>
            </a:pPr>
            <a:r>
              <a:rPr lang="pt-BR" sz="2300" b="1" i="0">
                <a:solidFill>
                  <a:schemeClr val="bg1"/>
                </a:solidFill>
                <a:latin typeface="Comic Sans MS" pitchFamily="66" charset="0"/>
              </a:rPr>
              <a:t> Falta de Conhecimento Gerenciais</a:t>
            </a:r>
          </a:p>
        </p:txBody>
      </p:sp>
      <p:pic>
        <p:nvPicPr>
          <p:cNvPr id="42009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3236913"/>
            <a:ext cx="4167187" cy="362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010" name="Text Box 26"/>
          <p:cNvSpPr txBox="1">
            <a:spLocks noChangeArrowheads="1"/>
          </p:cNvSpPr>
          <p:nvPr/>
        </p:nvSpPr>
        <p:spPr bwMode="auto">
          <a:xfrm>
            <a:off x="-4763" y="3746500"/>
            <a:ext cx="4576763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>
                <a:srgbClr val="FFFF00"/>
              </a:buClr>
              <a:buFontTx/>
              <a:buChar char="•"/>
            </a:pPr>
            <a:r>
              <a:rPr lang="pt-BR" sz="2300" b="1" i="0">
                <a:solidFill>
                  <a:schemeClr val="bg1"/>
                </a:solidFill>
                <a:latin typeface="Comic Sans MS" pitchFamily="66" charset="0"/>
              </a:rPr>
              <a:t> Desconhecimento do Mercado</a:t>
            </a:r>
          </a:p>
        </p:txBody>
      </p:sp>
      <p:sp>
        <p:nvSpPr>
          <p:cNvPr id="42011" name="Text Box 27"/>
          <p:cNvSpPr txBox="1">
            <a:spLocks noChangeArrowheads="1"/>
          </p:cNvSpPr>
          <p:nvPr/>
        </p:nvSpPr>
        <p:spPr bwMode="auto">
          <a:xfrm>
            <a:off x="3175" y="4610100"/>
            <a:ext cx="4906963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>
                <a:srgbClr val="FFFF00"/>
              </a:buClr>
              <a:buFontTx/>
              <a:buChar char="•"/>
            </a:pPr>
            <a:r>
              <a:rPr lang="pt-BR" sz="2300" b="1" i="0">
                <a:solidFill>
                  <a:schemeClr val="bg1"/>
                </a:solidFill>
                <a:latin typeface="Comic Sans MS" pitchFamily="66" charset="0"/>
              </a:rPr>
              <a:t> Qualidade do Produto / Serviço</a:t>
            </a:r>
          </a:p>
        </p:txBody>
      </p:sp>
      <p:sp>
        <p:nvSpPr>
          <p:cNvPr id="42013" name="Text Box 29"/>
          <p:cNvSpPr txBox="1">
            <a:spLocks noChangeArrowheads="1"/>
          </p:cNvSpPr>
          <p:nvPr/>
        </p:nvSpPr>
        <p:spPr bwMode="auto">
          <a:xfrm>
            <a:off x="1588" y="4178300"/>
            <a:ext cx="4170362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>
                <a:srgbClr val="FFFF00"/>
              </a:buClr>
              <a:buFontTx/>
              <a:buChar char="•"/>
            </a:pPr>
            <a:r>
              <a:rPr lang="pt-BR" sz="2300" b="1" i="0">
                <a:solidFill>
                  <a:schemeClr val="bg1"/>
                </a:solidFill>
                <a:latin typeface="Comic Sans MS" pitchFamily="66" charset="0"/>
              </a:rPr>
              <a:t> Mão-de-Obra Qualificada</a:t>
            </a:r>
          </a:p>
        </p:txBody>
      </p:sp>
      <p:sp>
        <p:nvSpPr>
          <p:cNvPr id="42015" name="Text Box 31"/>
          <p:cNvSpPr txBox="1">
            <a:spLocks noChangeArrowheads="1"/>
          </p:cNvSpPr>
          <p:nvPr/>
        </p:nvSpPr>
        <p:spPr bwMode="auto">
          <a:xfrm>
            <a:off x="71438" y="6381750"/>
            <a:ext cx="5221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pt-BR" sz="1200" b="1" i="0">
                <a:latin typeface="Tempus Sans ITC" pitchFamily="82" charset="0"/>
              </a:rPr>
              <a:t>Fonte: SEBRAE - Fatores Condicionantes e Taxas de Sobrevivência e Mortalidade das Micro e Pequenas Empresas no Brasil 2000/2005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20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0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0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4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0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20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42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42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42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20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42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7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42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7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42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1" grpId="0"/>
      <p:bldP spid="41992" grpId="0"/>
      <p:bldP spid="41995" grpId="0"/>
      <p:bldP spid="42000" grpId="0"/>
      <p:bldP spid="42002" grpId="0"/>
      <p:bldP spid="42010" grpId="0"/>
      <p:bldP spid="42011" grpId="0"/>
      <p:bldP spid="42013" grpId="0"/>
      <p:bldP spid="420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41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2016125"/>
            <a:ext cx="4821238" cy="486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Espaço Reservado para Número de Slide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1AACEDB-3A2A-4760-887F-9DDBFE4C9250}" type="slidenum">
              <a:rPr lang="pt-BR" i="0" smtClean="0">
                <a:solidFill>
                  <a:schemeClr val="bg1"/>
                </a:solidFill>
                <a:latin typeface="Comic Sans MS" pitchFamily="66" charset="0"/>
              </a:rPr>
              <a:pPr eaLnBrk="1" hangingPunct="1"/>
              <a:t>19</a:t>
            </a:fld>
            <a:endParaRPr lang="pt-BR" i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3298825" y="984250"/>
            <a:ext cx="25558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Bom Exemplo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4638675" y="5480050"/>
            <a:ext cx="15367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Paixão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3422650" y="1479550"/>
            <a:ext cx="24320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Organização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3567113" y="1982788"/>
            <a:ext cx="209391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Delegação</a:t>
            </a: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3709988" y="2487613"/>
            <a:ext cx="3119437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Responsabilidade</a:t>
            </a:r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3854450" y="2990850"/>
            <a:ext cx="244792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Comunicação</a:t>
            </a:r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3998913" y="3495675"/>
            <a:ext cx="418306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Coragem e Honestidade</a:t>
            </a: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4141788" y="3998913"/>
            <a:ext cx="2439987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Saber Ouvir</a:t>
            </a:r>
          </a:p>
        </p:txBody>
      </p:sp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4286250" y="4503738"/>
            <a:ext cx="36734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Conhecer sua equipe</a:t>
            </a:r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4430713" y="5006975"/>
            <a:ext cx="4402137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Ser também um discípulo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30163" y="74613"/>
            <a:ext cx="9064625" cy="731837"/>
            <a:chOff x="-282" y="133"/>
            <a:chExt cx="5710" cy="461"/>
          </a:xfrm>
        </p:grpSpPr>
        <p:sp>
          <p:nvSpPr>
            <p:cNvPr id="20495" name="Rectangle 14"/>
            <p:cNvSpPr>
              <a:spLocks noChangeArrowheads="1"/>
            </p:cNvSpPr>
            <p:nvPr/>
          </p:nvSpPr>
          <p:spPr bwMode="auto">
            <a:xfrm>
              <a:off x="-264" y="152"/>
              <a:ext cx="569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pt-BR" sz="4000" b="1"/>
                <a:t>10 Habilidades de um Bom Administrador</a:t>
              </a:r>
            </a:p>
          </p:txBody>
        </p:sp>
        <p:sp>
          <p:nvSpPr>
            <p:cNvPr id="20496" name="Rectangle 15"/>
            <p:cNvSpPr>
              <a:spLocks noChangeArrowheads="1"/>
            </p:cNvSpPr>
            <p:nvPr/>
          </p:nvSpPr>
          <p:spPr bwMode="auto">
            <a:xfrm>
              <a:off x="-282" y="133"/>
              <a:ext cx="569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pt-BR" sz="4000" b="1">
                  <a:solidFill>
                    <a:srgbClr val="FFFF00"/>
                  </a:solidFill>
                </a:rPr>
                <a:t>10 Habilidades de um Bom Administrador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20" grpId="0"/>
      <p:bldP spid="9221" grpId="0"/>
      <p:bldP spid="9222" grpId="0"/>
      <p:bldP spid="9223" grpId="0"/>
      <p:bldP spid="9224" grpId="0"/>
      <p:bldP spid="9225" grpId="0"/>
      <p:bldP spid="9226" grpId="0"/>
      <p:bldP spid="9227" grpId="0"/>
      <p:bldP spid="92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Número de Slide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EF90CF3-99D1-4EE4-99C5-E701084444DA}" type="slidenum">
              <a:rPr lang="pt-BR" i="0" smtClean="0">
                <a:solidFill>
                  <a:schemeClr val="bg1"/>
                </a:solidFill>
                <a:latin typeface="Comic Sans MS" pitchFamily="66" charset="0"/>
              </a:rPr>
              <a:pPr eaLnBrk="1" hangingPunct="1"/>
              <a:t>20</a:t>
            </a:fld>
            <a:endParaRPr lang="pt-BR" i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0" y="1020763"/>
            <a:ext cx="914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De forma genérica, Empreendedorismo</a:t>
            </a:r>
            <a:r>
              <a:rPr lang="pt-BR" sz="2500" i="0">
                <a:latin typeface="Comic Sans MS" pitchFamily="66" charset="0"/>
              </a:rPr>
              <a:t> </a:t>
            </a: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costuma ser definido como o processo pelo qual indivíduos iniciam e desenvolvem novos negócios. 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673225" y="0"/>
            <a:ext cx="5330825" cy="884238"/>
            <a:chOff x="2491" y="86"/>
            <a:chExt cx="3358" cy="557"/>
          </a:xfrm>
        </p:grpSpPr>
        <p:sp>
          <p:nvSpPr>
            <p:cNvPr id="21512" name="Rectangle 12"/>
            <p:cNvSpPr>
              <a:spLocks noChangeArrowheads="1"/>
            </p:cNvSpPr>
            <p:nvPr/>
          </p:nvSpPr>
          <p:spPr bwMode="auto">
            <a:xfrm>
              <a:off x="2509" y="105"/>
              <a:ext cx="3340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5000" b="1"/>
                <a:t>Empreendedorismo</a:t>
              </a:r>
            </a:p>
          </p:txBody>
        </p:sp>
        <p:sp>
          <p:nvSpPr>
            <p:cNvPr id="21513" name="Rectangle 13"/>
            <p:cNvSpPr>
              <a:spLocks noChangeArrowheads="1"/>
            </p:cNvSpPr>
            <p:nvPr/>
          </p:nvSpPr>
          <p:spPr bwMode="auto">
            <a:xfrm>
              <a:off x="2491" y="86"/>
              <a:ext cx="3340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5000" b="1">
                  <a:solidFill>
                    <a:srgbClr val="FFFF00"/>
                  </a:solidFill>
                </a:rPr>
                <a:t>Empreendedorismo</a:t>
              </a:r>
            </a:p>
          </p:txBody>
        </p:sp>
      </p:grpSp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0" y="2317750"/>
            <a:ext cx="914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Dentro de um amplo contexto econômico, “o Empreendedorismo</a:t>
            </a:r>
            <a:r>
              <a:rPr lang="pt-BR" sz="2500" i="0">
                <a:latin typeface="Comic Sans MS" pitchFamily="66" charset="0"/>
              </a:rPr>
              <a:t> </a:t>
            </a: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envolve qualquer forma de inovação que tenha uma relação com a prosperidade da empresa". </a:t>
            </a:r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0" y="3686175"/>
            <a:ext cx="914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Um empreendedor tanto pode ser uma pessoa que inicie seu  próprio negócio, como alguém comprometido com a inovação em empresas já constituídas. </a:t>
            </a:r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0" y="5002213"/>
            <a:ext cx="914400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O ponto principal dessa definição é que o Empreendedorismo é o fator que permite que os negócios sobrevivam e prosperem num ambiente econômico de mudanças.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0" grpId="0"/>
      <p:bldP spid="10255" grpId="0"/>
      <p:bldP spid="10256" grpId="0"/>
      <p:bldP spid="1025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ço Reservado para Número de Slide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2DFE251-48EC-4699-8F46-88A5F4E54323}" type="slidenum">
              <a:rPr lang="pt-BR" i="0" smtClean="0">
                <a:solidFill>
                  <a:schemeClr val="bg1"/>
                </a:solidFill>
                <a:latin typeface="Comic Sans MS" pitchFamily="66" charset="0"/>
              </a:rPr>
              <a:pPr eaLnBrk="1" hangingPunct="1"/>
              <a:t>21</a:t>
            </a:fld>
            <a:endParaRPr lang="pt-BR" i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81038" y="49213"/>
            <a:ext cx="7994650" cy="758825"/>
            <a:chOff x="520" y="31"/>
            <a:chExt cx="5036" cy="478"/>
          </a:xfrm>
        </p:grpSpPr>
        <p:sp>
          <p:nvSpPr>
            <p:cNvPr id="22543" name="Rectangle 5"/>
            <p:cNvSpPr>
              <a:spLocks noChangeArrowheads="1"/>
            </p:cNvSpPr>
            <p:nvPr/>
          </p:nvSpPr>
          <p:spPr bwMode="auto">
            <a:xfrm>
              <a:off x="540" y="67"/>
              <a:ext cx="5016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4000" b="1"/>
                <a:t>10 Dicas para Ser um Empreendedor</a:t>
              </a:r>
            </a:p>
          </p:txBody>
        </p:sp>
        <p:sp>
          <p:nvSpPr>
            <p:cNvPr id="22544" name="Rectangle 6"/>
            <p:cNvSpPr>
              <a:spLocks noChangeArrowheads="1"/>
            </p:cNvSpPr>
            <p:nvPr/>
          </p:nvSpPr>
          <p:spPr bwMode="auto">
            <a:xfrm>
              <a:off x="520" y="31"/>
              <a:ext cx="5016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4000" b="1">
                  <a:solidFill>
                    <a:srgbClr val="FFFF00"/>
                  </a:solidFill>
                </a:rPr>
                <a:t>10 Dicas para Ser um Empreendedor</a:t>
              </a:r>
            </a:p>
          </p:txBody>
        </p:sp>
      </p:grp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0" y="1255713"/>
            <a:ext cx="476885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342900" indent="-342900">
              <a:buClr>
                <a:srgbClr val="FFFF00"/>
              </a:buClr>
              <a:buFontTx/>
              <a:buChar char="•"/>
            </a:pPr>
            <a:r>
              <a:rPr lang="pt-BR" sz="2100" b="1" i="0">
                <a:solidFill>
                  <a:schemeClr val="bg1"/>
                </a:solidFill>
                <a:latin typeface="Comic Sans MS" pitchFamily="66" charset="0"/>
              </a:rPr>
              <a:t>Transformar idéias em realidade</a:t>
            </a: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0" y="1758950"/>
            <a:ext cx="3116263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342900" indent="-342900">
              <a:buClr>
                <a:srgbClr val="FFFF00"/>
              </a:buClr>
              <a:buFontTx/>
              <a:buChar char="•"/>
            </a:pPr>
            <a:r>
              <a:rPr lang="pt-BR" sz="2100" b="1" i="0">
                <a:solidFill>
                  <a:schemeClr val="bg1"/>
                </a:solidFill>
                <a:latin typeface="Comic Sans MS" pitchFamily="66" charset="0"/>
              </a:rPr>
              <a:t>Entusiasmo e Paixão</a:t>
            </a:r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14288" y="2282825"/>
            <a:ext cx="1220787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342900" indent="-342900">
              <a:buClr>
                <a:srgbClr val="FFFF00"/>
              </a:buClr>
              <a:buFontTx/>
              <a:buChar char="•"/>
            </a:pPr>
            <a:r>
              <a:rPr lang="pt-BR" sz="2100" b="1" i="0">
                <a:solidFill>
                  <a:schemeClr val="bg1"/>
                </a:solidFill>
                <a:latin typeface="Comic Sans MS" pitchFamily="66" charset="0"/>
              </a:rPr>
              <a:t>Foco </a:t>
            </a:r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19050" y="2786063"/>
            <a:ext cx="2363788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342900" indent="-342900">
              <a:buClr>
                <a:srgbClr val="FFFF00"/>
              </a:buClr>
              <a:buFontTx/>
              <a:buChar char="•"/>
            </a:pPr>
            <a:r>
              <a:rPr lang="pt-BR" sz="2100" b="1" i="0">
                <a:solidFill>
                  <a:schemeClr val="bg1"/>
                </a:solidFill>
                <a:latin typeface="Comic Sans MS" pitchFamily="66" charset="0"/>
              </a:rPr>
              <a:t>Conhecimento </a:t>
            </a:r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0" y="3271838"/>
            <a:ext cx="2087563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342900" indent="-342900">
              <a:buClr>
                <a:srgbClr val="FFFF00"/>
              </a:buClr>
              <a:buFontTx/>
              <a:buChar char="•"/>
            </a:pPr>
            <a:r>
              <a:rPr lang="pt-BR" sz="2100" b="1" i="0">
                <a:solidFill>
                  <a:schemeClr val="bg1"/>
                </a:solidFill>
                <a:latin typeface="Comic Sans MS" pitchFamily="66" charset="0"/>
              </a:rPr>
              <a:t>Tenacidade </a:t>
            </a:r>
          </a:p>
        </p:txBody>
      </p:sp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0" y="3775075"/>
            <a:ext cx="475138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342900" indent="-342900">
              <a:buClr>
                <a:srgbClr val="FFFF00"/>
              </a:buClr>
              <a:buFontTx/>
              <a:buChar char="•"/>
            </a:pPr>
            <a:r>
              <a:rPr lang="pt-BR" sz="2100" b="1" i="0">
                <a:solidFill>
                  <a:schemeClr val="bg1"/>
                </a:solidFill>
                <a:latin typeface="Comic Sans MS" pitchFamily="66" charset="0"/>
              </a:rPr>
              <a:t>Acreditar na própria capacidade</a:t>
            </a:r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0" y="4260850"/>
            <a:ext cx="9113838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>
                <a:srgbClr val="FFFF00"/>
              </a:buClr>
              <a:buFontTx/>
              <a:buChar char="•"/>
            </a:pPr>
            <a:r>
              <a:rPr lang="pt-BR" sz="2100" b="1" i="0">
                <a:solidFill>
                  <a:schemeClr val="bg1"/>
                </a:solidFill>
                <a:latin typeface="Comic Sans MS" pitchFamily="66" charset="0"/>
              </a:rPr>
              <a:t>Ver possibilidades de aprendizado até mesmo quando se fracassar</a:t>
            </a: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0" y="4783138"/>
            <a:ext cx="516255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>
                <a:srgbClr val="FFFF00"/>
              </a:buClr>
              <a:buFontTx/>
              <a:buChar char="•"/>
            </a:pPr>
            <a:r>
              <a:rPr lang="pt-BR" sz="2100" b="1" i="0">
                <a:solidFill>
                  <a:schemeClr val="bg1"/>
                </a:solidFill>
                <a:latin typeface="Comic Sans MS" pitchFamily="66" charset="0"/>
              </a:rPr>
              <a:t>Imaginar-se sempre como Vencedor</a:t>
            </a:r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0" y="5287963"/>
            <a:ext cx="278765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>
                <a:srgbClr val="FFFF00"/>
              </a:buClr>
              <a:buFontTx/>
              <a:buChar char="•"/>
            </a:pPr>
            <a:r>
              <a:rPr lang="pt-BR" sz="2100" b="1" i="0">
                <a:solidFill>
                  <a:schemeClr val="bg1"/>
                </a:solidFill>
                <a:latin typeface="Comic Sans MS" pitchFamily="66" charset="0"/>
              </a:rPr>
              <a:t>Visão Estratégica</a:t>
            </a:r>
          </a:p>
        </p:txBody>
      </p:sp>
      <p:sp>
        <p:nvSpPr>
          <p:cNvPr id="11281" name="Rectangle 17"/>
          <p:cNvSpPr>
            <a:spLocks noChangeArrowheads="1"/>
          </p:cNvSpPr>
          <p:nvPr/>
        </p:nvSpPr>
        <p:spPr bwMode="auto">
          <a:xfrm>
            <a:off x="0" y="5791200"/>
            <a:ext cx="652145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342900" indent="-342900">
              <a:buClr>
                <a:srgbClr val="FFFF00"/>
              </a:buClr>
              <a:buFontTx/>
              <a:buChar char="•"/>
            </a:pPr>
            <a:r>
              <a:rPr lang="pt-BR" sz="2100" b="1" i="0">
                <a:solidFill>
                  <a:schemeClr val="bg1"/>
                </a:solidFill>
                <a:latin typeface="Comic Sans MS" pitchFamily="66" charset="0"/>
              </a:rPr>
              <a:t>O empreendedor nunca se acha uma "vítima". </a:t>
            </a:r>
          </a:p>
        </p:txBody>
      </p:sp>
      <p:pic>
        <p:nvPicPr>
          <p:cNvPr id="11282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836613"/>
            <a:ext cx="3743325" cy="343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/>
      <p:bldP spid="11273" grpId="0"/>
      <p:bldP spid="11274" grpId="0"/>
      <p:bldP spid="11275" grpId="0"/>
      <p:bldP spid="11276" grpId="0"/>
      <p:bldP spid="11277" grpId="0"/>
      <p:bldP spid="11278" grpId="0"/>
      <p:bldP spid="11279" grpId="0"/>
      <p:bldP spid="11280" grpId="0"/>
      <p:bldP spid="1128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ço Reservado para Número de Slide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B0ECA3B-8972-42AC-9AE2-ECFB009A899C}" type="slidenum">
              <a:rPr lang="pt-BR" i="0" smtClean="0">
                <a:solidFill>
                  <a:schemeClr val="bg1"/>
                </a:solidFill>
                <a:latin typeface="Comic Sans MS" pitchFamily="66" charset="0"/>
              </a:rPr>
              <a:pPr eaLnBrk="1" hangingPunct="1"/>
              <a:t>22</a:t>
            </a:fld>
            <a:endParaRPr lang="pt-BR" i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0" y="765175"/>
            <a:ext cx="9144000" cy="19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sz="2500" b="1" i="0" dirty="0">
                <a:solidFill>
                  <a:schemeClr val="bg1"/>
                </a:solidFill>
                <a:latin typeface="Comic Sans MS" pitchFamily="66" charset="0"/>
              </a:rPr>
              <a:t>Qualidades pessoais podem ser adquiridas com esforço e boa vontade, aumentando neste caso o mérito do profissional que, no decorrer de suas atividades, consegue incorporá-las à sua personalidade, procurando vivenciá-las ao lado dos deveres profissionais.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017713" y="115888"/>
            <a:ext cx="5208587" cy="777875"/>
            <a:chOff x="1135" y="119"/>
            <a:chExt cx="3281" cy="490"/>
          </a:xfrm>
        </p:grpSpPr>
        <p:sp>
          <p:nvSpPr>
            <p:cNvPr id="23567" name="Rectangle 7"/>
            <p:cNvSpPr>
              <a:spLocks noChangeArrowheads="1"/>
            </p:cNvSpPr>
            <p:nvPr/>
          </p:nvSpPr>
          <p:spPr bwMode="auto">
            <a:xfrm>
              <a:off x="1153" y="138"/>
              <a:ext cx="3263" cy="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4300" b="1"/>
                <a:t>Virtudes Profissionais</a:t>
              </a:r>
            </a:p>
          </p:txBody>
        </p:sp>
        <p:sp>
          <p:nvSpPr>
            <p:cNvPr id="23568" name="Rectangle 8"/>
            <p:cNvSpPr>
              <a:spLocks noChangeArrowheads="1"/>
            </p:cNvSpPr>
            <p:nvPr/>
          </p:nvSpPr>
          <p:spPr bwMode="auto">
            <a:xfrm>
              <a:off x="1135" y="119"/>
              <a:ext cx="3263" cy="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pt-BR" sz="4300" b="1">
                  <a:solidFill>
                    <a:srgbClr val="FFFF00"/>
                  </a:solidFill>
                </a:rPr>
                <a:t>Virtudes Profissionais</a:t>
              </a:r>
            </a:p>
          </p:txBody>
        </p:sp>
      </p:grpSp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0" y="2832100"/>
            <a:ext cx="32575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Responsabilidade </a:t>
            </a: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103188" y="3263900"/>
            <a:ext cx="20510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Lealdade </a:t>
            </a:r>
          </a:p>
        </p:txBody>
      </p:sp>
      <p:sp>
        <p:nvSpPr>
          <p:cNvPr id="25612" name="Rectangle 12"/>
          <p:cNvSpPr>
            <a:spLocks noChangeArrowheads="1"/>
          </p:cNvSpPr>
          <p:nvPr/>
        </p:nvSpPr>
        <p:spPr bwMode="auto">
          <a:xfrm>
            <a:off x="269875" y="3695700"/>
            <a:ext cx="213518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Iniciativa </a:t>
            </a:r>
          </a:p>
        </p:txBody>
      </p:sp>
      <p:sp>
        <p:nvSpPr>
          <p:cNvPr id="25613" name="Rectangle 13"/>
          <p:cNvSpPr>
            <a:spLocks noChangeArrowheads="1"/>
          </p:cNvSpPr>
          <p:nvPr/>
        </p:nvSpPr>
        <p:spPr bwMode="auto">
          <a:xfrm>
            <a:off x="506413" y="4129088"/>
            <a:ext cx="24447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Honestidade</a:t>
            </a:r>
          </a:p>
        </p:txBody>
      </p:sp>
      <p:sp>
        <p:nvSpPr>
          <p:cNvPr id="25614" name="Rectangle 14"/>
          <p:cNvSpPr>
            <a:spLocks noChangeArrowheads="1"/>
          </p:cNvSpPr>
          <p:nvPr/>
        </p:nvSpPr>
        <p:spPr bwMode="auto">
          <a:xfrm>
            <a:off x="722313" y="4562475"/>
            <a:ext cx="201771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Prudência</a:t>
            </a:r>
          </a:p>
        </p:txBody>
      </p:sp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938213" y="4994275"/>
            <a:ext cx="1855787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Coragem</a:t>
            </a:r>
          </a:p>
        </p:txBody>
      </p:sp>
      <p:sp>
        <p:nvSpPr>
          <p:cNvPr id="25616" name="Rectangle 16"/>
          <p:cNvSpPr>
            <a:spLocks noChangeArrowheads="1"/>
          </p:cNvSpPr>
          <p:nvPr/>
        </p:nvSpPr>
        <p:spPr bwMode="auto">
          <a:xfrm>
            <a:off x="1225550" y="5497513"/>
            <a:ext cx="2570163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Perseverança</a:t>
            </a:r>
          </a:p>
        </p:txBody>
      </p:sp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1504950" y="5929313"/>
            <a:ext cx="252253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Compreensão</a:t>
            </a:r>
          </a:p>
        </p:txBody>
      </p:sp>
      <p:sp>
        <p:nvSpPr>
          <p:cNvPr id="25618" name="Rectangle 18"/>
          <p:cNvSpPr>
            <a:spLocks noChangeArrowheads="1"/>
          </p:cNvSpPr>
          <p:nvPr/>
        </p:nvSpPr>
        <p:spPr bwMode="auto">
          <a:xfrm>
            <a:off x="1831975" y="6362700"/>
            <a:ext cx="196532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pt-BR" sz="2500" b="1" i="0">
                <a:solidFill>
                  <a:schemeClr val="bg1"/>
                </a:solidFill>
                <a:latin typeface="Comic Sans MS" pitchFamily="66" charset="0"/>
              </a:rPr>
              <a:t> Otimismo</a:t>
            </a:r>
          </a:p>
        </p:txBody>
      </p:sp>
      <p:pic>
        <p:nvPicPr>
          <p:cNvPr id="25619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2630488"/>
            <a:ext cx="4608513" cy="411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95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45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95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45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95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45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95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645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95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7450"/>
                            </p:stCondLst>
                            <p:childTnLst>
                              <p:par>
                                <p:cTn id="6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/>
      <p:bldP spid="25610" grpId="0"/>
      <p:bldP spid="25611" grpId="0"/>
      <p:bldP spid="25612" grpId="0"/>
      <p:bldP spid="25613" grpId="0"/>
      <p:bldP spid="25614" grpId="0"/>
      <p:bldP spid="25615" grpId="0"/>
      <p:bldP spid="25616" grpId="0"/>
      <p:bldP spid="25617" grpId="0"/>
      <p:bldP spid="256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Número de Slide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266A563-DB9A-4F0D-8FD5-AA8ECA9958DD}" type="slidenum">
              <a:rPr lang="pt-BR" i="0" smtClean="0">
                <a:solidFill>
                  <a:schemeClr val="bg1"/>
                </a:solidFill>
                <a:latin typeface="Comic Sans MS" pitchFamily="66" charset="0"/>
              </a:rPr>
              <a:pPr eaLnBrk="1" hangingPunct="1"/>
              <a:t>23</a:t>
            </a:fld>
            <a:endParaRPr lang="pt-BR" i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2457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939800"/>
            <a:ext cx="7778750" cy="498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4E95CA-9678-4629-A395-0E7BF5A44140}" type="slidenum">
              <a:rPr lang="pt-BR" smtClean="0"/>
              <a:pPr>
                <a:defRPr/>
              </a:pPr>
              <a:t>24</a:t>
            </a:fld>
            <a:endParaRPr lang="pt-BR"/>
          </a:p>
        </p:txBody>
      </p:sp>
      <p:pic>
        <p:nvPicPr>
          <p:cNvPr id="1026" name="Picture 2" descr="C:\Users\CRAGO\Desktop\FOTOS DE SAMUEL 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57" y="284357"/>
            <a:ext cx="3580853" cy="476841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3965105" y="284357"/>
            <a:ext cx="5040560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sz="2400" b="1" i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SUCESSO. </a:t>
            </a:r>
          </a:p>
          <a:p>
            <a:pPr algn="ctr" eaLnBrk="1" hangingPunct="1">
              <a:spcBef>
                <a:spcPct val="50000"/>
              </a:spcBef>
            </a:pPr>
            <a:r>
              <a:rPr lang="pt-BR" sz="2400" b="1" i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MUITO SUCESSO !!!</a:t>
            </a:r>
          </a:p>
          <a:p>
            <a:pPr algn="ctr" eaLnBrk="1" hangingPunct="1">
              <a:spcBef>
                <a:spcPct val="50000"/>
              </a:spcBef>
            </a:pPr>
            <a:endParaRPr lang="pt-BR" sz="2400" b="1" i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Comic Sans MS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pt-BR" sz="2400" b="1" i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DO AMIGO</a:t>
            </a:r>
          </a:p>
          <a:p>
            <a:pPr algn="ctr" eaLnBrk="1" hangingPunct="1">
              <a:spcBef>
                <a:spcPct val="50000"/>
              </a:spcBef>
            </a:pPr>
            <a:r>
              <a:rPr lang="pt-BR" sz="2400" b="1" i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ADM. SAMUEL ALBERNAZ</a:t>
            </a:r>
          </a:p>
          <a:p>
            <a:pPr algn="ctr" eaLnBrk="1" hangingPunct="1">
              <a:spcBef>
                <a:spcPct val="50000"/>
              </a:spcBef>
            </a:pPr>
            <a:endParaRPr lang="pt-BR" sz="2400" b="1" i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Comic Sans MS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pt-BR" sz="2400" b="1" i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Não há limites para sonhar,</a:t>
            </a:r>
          </a:p>
          <a:p>
            <a:pPr algn="ctr" eaLnBrk="1" hangingPunct="1">
              <a:spcBef>
                <a:spcPct val="50000"/>
              </a:spcBef>
            </a:pPr>
            <a:r>
              <a:rPr lang="pt-BR" sz="2400" b="1" i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basta acreditar !!!</a:t>
            </a:r>
            <a:endParaRPr lang="pt-BR" sz="2400" b="1" i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07505" y="5335468"/>
            <a:ext cx="8898160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sz="1900" b="1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PARA CONTATO:</a:t>
            </a:r>
          </a:p>
          <a:p>
            <a:pPr eaLnBrk="1" hangingPunct="1">
              <a:spcBef>
                <a:spcPct val="50000"/>
              </a:spcBef>
            </a:pPr>
            <a:r>
              <a:rPr lang="pt-BR" sz="1900" b="1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E-MAIL: samuelalbernaz@gmail.com / Site: www.samuelalbernaz.com.br</a:t>
            </a:r>
          </a:p>
          <a:p>
            <a:pPr eaLnBrk="1" hangingPunct="1">
              <a:spcBef>
                <a:spcPct val="50000"/>
              </a:spcBef>
            </a:pPr>
            <a:r>
              <a:rPr lang="pt-BR" sz="1900" b="1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Siga-me no </a:t>
            </a:r>
            <a:r>
              <a:rPr lang="pt-BR" sz="1900" b="1" i="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Twitter</a:t>
            </a:r>
            <a:r>
              <a:rPr lang="pt-BR" sz="1900" b="1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: @</a:t>
            </a:r>
            <a:r>
              <a:rPr lang="pt-BR" sz="1900" b="1" i="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samuelalbernaz</a:t>
            </a:r>
            <a:endParaRPr lang="pt-BR" sz="1900" b="1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7958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5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3805</TotalTime>
  <Words>1339</Words>
  <Application>Microsoft Office PowerPoint</Application>
  <PresentationFormat>Apresentação na tela (4:3)</PresentationFormat>
  <Paragraphs>319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5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CRA/GO</dc:title>
  <dc:creator>Mário Naves</dc:creator>
  <cp:lastModifiedBy>Conselho Regional de Administração de Goiás</cp:lastModifiedBy>
  <cp:revision>109</cp:revision>
  <dcterms:created xsi:type="dcterms:W3CDTF">2008-10-30T11:28:29Z</dcterms:created>
  <dcterms:modified xsi:type="dcterms:W3CDTF">2011-05-19T18:26:33Z</dcterms:modified>
</cp:coreProperties>
</file>